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90" r:id="rId2"/>
    <p:sldId id="281" r:id="rId3"/>
    <p:sldId id="291" r:id="rId4"/>
    <p:sldId id="289" r:id="rId5"/>
    <p:sldId id="261" r:id="rId6"/>
    <p:sldId id="292" r:id="rId7"/>
    <p:sldId id="262" r:id="rId8"/>
    <p:sldId id="295" r:id="rId9"/>
    <p:sldId id="298" r:id="rId10"/>
    <p:sldId id="293" r:id="rId11"/>
    <p:sldId id="270" r:id="rId12"/>
    <p:sldId id="294" r:id="rId13"/>
    <p:sldId id="301" r:id="rId14"/>
    <p:sldId id="302" r:id="rId15"/>
    <p:sldId id="299" r:id="rId16"/>
    <p:sldId id="300" r:id="rId17"/>
    <p:sldId id="274" r:id="rId18"/>
  </p:sldIdLst>
  <p:sldSz cx="12192000" cy="6858000"/>
  <p:notesSz cx="6858000" cy="9144000"/>
  <p:embeddedFontLst>
    <p:embeddedFont>
      <p:font typeface="Arial Black" panose="020B0A04020102020204" pitchFamily="34" charset="0"/>
      <p:bold r:id="rId20"/>
    </p:embeddedFont>
    <p:embeddedFont>
      <p:font typeface="Microsoft JhengHei UI" panose="020B0604030504040204" pitchFamily="34" charset="-120"/>
      <p:regular r:id="rId21"/>
      <p:bold r:id="rId22"/>
    </p:embeddedFont>
    <p:embeddedFont>
      <p:font typeface="Open Sans" panose="020B0606030504020204" pitchFamily="34" charset="0"/>
      <p:regular r:id="rId23"/>
      <p:bold r:id="rId24"/>
      <p:italic r:id="rId25"/>
      <p:boldItalic r:id="rId26"/>
    </p:embeddedFont>
    <p:embeddedFont>
      <p:font typeface="Yu Gothic UI Light" panose="020B0300000000000000" pitchFamily="34" charset="-128"/>
      <p:regular r:id="rId27"/>
    </p:embeddedFont>
    <p:embeddedFont>
      <p:font typeface="等线" panose="02010600030101010101" pitchFamily="2" charset="-122"/>
      <p:regular r:id="rId28"/>
      <p:bold r:id="rId29"/>
    </p:embeddedFont>
    <p:embeddedFont>
      <p:font typeface="等线 Light" panose="02010600030101010101" pitchFamily="2"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p15:clr>
            <a:srgbClr val="A4A3A4"/>
          </p15:clr>
        </p15:guide>
        <p15:guide id="2" orient="horz" pos="1366">
          <p15:clr>
            <a:srgbClr val="A4A3A4"/>
          </p15:clr>
        </p15:guide>
        <p15:guide id="3" orient="horz" pos="2682">
          <p15:clr>
            <a:srgbClr val="A4A3A4"/>
          </p15:clr>
        </p15:guide>
        <p15:guide id="4" pos="3840">
          <p15:clr>
            <a:srgbClr val="A4A3A4"/>
          </p15:clr>
        </p15:guide>
        <p15:guide id="5" pos="1141">
          <p15:clr>
            <a:srgbClr val="A4A3A4"/>
          </p15:clr>
        </p15:guide>
        <p15:guide id="6" pos="5632">
          <p15:clr>
            <a:srgbClr val="A4A3A4"/>
          </p15:clr>
        </p15:guide>
        <p15:guide id="7" pos="7038">
          <p15:clr>
            <a:srgbClr val="A4A3A4"/>
          </p15:clr>
        </p15:guide>
        <p15:guide id="8"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61C"/>
    <a:srgbClr val="FFC001"/>
    <a:srgbClr val="3A3A3A"/>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8" autoAdjust="0"/>
    <p:restoredTop sz="94660" autoAdjust="0"/>
  </p:normalViewPr>
  <p:slideViewPr>
    <p:cSldViewPr snapToGrid="0" showGuides="1">
      <p:cViewPr varScale="1">
        <p:scale>
          <a:sx n="103" d="100"/>
          <a:sy n="103" d="100"/>
        </p:scale>
        <p:origin x="87" y="150"/>
      </p:cViewPr>
      <p:guideLst>
        <p:guide orient="horz" pos="2999"/>
        <p:guide orient="horz" pos="1366"/>
        <p:guide orient="horz" pos="2682"/>
        <p:guide pos="3840"/>
        <p:guide pos="1141"/>
        <p:guide pos="5632"/>
        <p:guide pos="7038"/>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D2503A"/>
            </a:solidFill>
            <a:ln w="38100">
              <a:noFill/>
            </a:ln>
          </c:spPr>
          <c:dPt>
            <c:idx val="0"/>
            <c:bubble3D val="0"/>
            <c:spPr>
              <a:solidFill>
                <a:srgbClr val="D2503A"/>
              </a:solidFill>
              <a:ln w="38100">
                <a:solidFill>
                  <a:schemeClr val="lt1"/>
                </a:solidFill>
              </a:ln>
              <a:effectLst/>
            </c:spPr>
            <c:extLst>
              <c:ext xmlns:c16="http://schemas.microsoft.com/office/drawing/2014/chart" uri="{C3380CC4-5D6E-409C-BE32-E72D297353CC}">
                <c16:uniqueId val="{00000001-1F1B-8B4F-803A-C6ED249456B0}"/>
              </c:ext>
            </c:extLst>
          </c:dPt>
          <c:dPt>
            <c:idx val="1"/>
            <c:bubble3D val="0"/>
            <c:spPr>
              <a:solidFill>
                <a:srgbClr val="D2503A">
                  <a:alpha val="20000"/>
                </a:srgbClr>
              </a:solidFill>
              <a:ln w="38100">
                <a:solidFill>
                  <a:schemeClr val="lt1"/>
                </a:solidFill>
              </a:ln>
              <a:effectLst/>
            </c:spPr>
            <c:extLst>
              <c:ext xmlns:c16="http://schemas.microsoft.com/office/drawing/2014/chart" uri="{C3380CC4-5D6E-409C-BE32-E72D297353CC}">
                <c16:uniqueId val="{00000003-1F1B-8B4F-803A-C6ED249456B0}"/>
              </c:ext>
            </c:extLst>
          </c:dPt>
          <c:dPt>
            <c:idx val="2"/>
            <c:bubble3D val="0"/>
            <c:spPr>
              <a:solidFill>
                <a:srgbClr val="D2503A"/>
              </a:solidFill>
              <a:ln w="38100">
                <a:solidFill>
                  <a:schemeClr val="lt1"/>
                </a:solidFill>
              </a:ln>
              <a:effectLst/>
            </c:spPr>
            <c:extLst>
              <c:ext xmlns:c16="http://schemas.microsoft.com/office/drawing/2014/chart" uri="{C3380CC4-5D6E-409C-BE32-E72D297353CC}">
                <c16:uniqueId val="{00000005-1F1B-8B4F-803A-C6ED249456B0}"/>
              </c:ext>
            </c:extLst>
          </c:dPt>
          <c:dPt>
            <c:idx val="3"/>
            <c:bubble3D val="0"/>
            <c:spPr>
              <a:solidFill>
                <a:srgbClr val="D2503A"/>
              </a:solidFill>
              <a:ln w="38100">
                <a:solidFill>
                  <a:schemeClr val="lt1"/>
                </a:solidFill>
              </a:ln>
              <a:effectLst/>
            </c:spPr>
            <c:extLst>
              <c:ext xmlns:c16="http://schemas.microsoft.com/office/drawing/2014/chart" uri="{C3380CC4-5D6E-409C-BE32-E72D297353CC}">
                <c16:uniqueId val="{00000007-1F1B-8B4F-803A-C6ED249456B0}"/>
              </c:ext>
            </c:extLst>
          </c:dPt>
          <c:cat>
            <c:strRef>
              <c:f>Sheet1!$A$2:$A$5</c:f>
              <c:strCache>
                <c:ptCount val="2"/>
                <c:pt idx="0">
                  <c:v>1st Qtr</c:v>
                </c:pt>
                <c:pt idx="1">
                  <c:v>2nd Qtr</c:v>
                </c:pt>
              </c:strCache>
            </c:strRef>
          </c:cat>
          <c:val>
            <c:numRef>
              <c:f>Sheet1!$B$2:$B$5</c:f>
              <c:numCache>
                <c:formatCode>General</c:formatCode>
                <c:ptCount val="4"/>
                <c:pt idx="0">
                  <c:v>54</c:v>
                </c:pt>
                <c:pt idx="1">
                  <c:v>46</c:v>
                </c:pt>
              </c:numCache>
            </c:numRef>
          </c:val>
          <c:extLst>
            <c:ext xmlns:c16="http://schemas.microsoft.com/office/drawing/2014/chart" uri="{C3380CC4-5D6E-409C-BE32-E72D297353CC}">
              <c16:uniqueId val="{00000008-1F1B-8B4F-803A-C6ED249456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2992C2">
                <a:alpha val="50196"/>
              </a:srgbClr>
            </a:solidFill>
            <a:ln w="38100">
              <a:noFill/>
            </a:ln>
          </c:spPr>
          <c:dPt>
            <c:idx val="0"/>
            <c:bubble3D val="0"/>
            <c:spPr>
              <a:solidFill>
                <a:srgbClr val="2992C2"/>
              </a:solidFill>
              <a:ln w="38100">
                <a:solidFill>
                  <a:schemeClr val="lt1"/>
                </a:solidFill>
              </a:ln>
              <a:effectLst/>
            </c:spPr>
            <c:extLst>
              <c:ext xmlns:c16="http://schemas.microsoft.com/office/drawing/2014/chart" uri="{C3380CC4-5D6E-409C-BE32-E72D297353CC}">
                <c16:uniqueId val="{00000001-AB29-4A4A-9D27-31FCDD8E132B}"/>
              </c:ext>
            </c:extLst>
          </c:dPt>
          <c:dPt>
            <c:idx val="1"/>
            <c:bubble3D val="0"/>
            <c:spPr>
              <a:solidFill>
                <a:srgbClr val="2992C2">
                  <a:alpha val="20000"/>
                </a:srgbClr>
              </a:solidFill>
              <a:ln w="38100">
                <a:solidFill>
                  <a:schemeClr val="lt1"/>
                </a:solidFill>
              </a:ln>
              <a:effectLst/>
            </c:spPr>
            <c:extLst>
              <c:ext xmlns:c16="http://schemas.microsoft.com/office/drawing/2014/chart" uri="{C3380CC4-5D6E-409C-BE32-E72D297353CC}">
                <c16:uniqueId val="{00000003-AB29-4A4A-9D27-31FCDD8E132B}"/>
              </c:ext>
            </c:extLst>
          </c:dPt>
          <c:dPt>
            <c:idx val="2"/>
            <c:bubble3D val="0"/>
            <c:spPr>
              <a:solidFill>
                <a:srgbClr val="2992C2">
                  <a:alpha val="50196"/>
                </a:srgbClr>
              </a:solidFill>
              <a:ln w="38100">
                <a:solidFill>
                  <a:schemeClr val="lt1"/>
                </a:solidFill>
              </a:ln>
              <a:effectLst/>
            </c:spPr>
            <c:extLst>
              <c:ext xmlns:c16="http://schemas.microsoft.com/office/drawing/2014/chart" uri="{C3380CC4-5D6E-409C-BE32-E72D297353CC}">
                <c16:uniqueId val="{00000005-AB29-4A4A-9D27-31FCDD8E132B}"/>
              </c:ext>
            </c:extLst>
          </c:dPt>
          <c:dPt>
            <c:idx val="3"/>
            <c:bubble3D val="0"/>
            <c:spPr>
              <a:solidFill>
                <a:srgbClr val="2992C2">
                  <a:alpha val="50196"/>
                </a:srgbClr>
              </a:solidFill>
              <a:ln w="38100">
                <a:solidFill>
                  <a:schemeClr val="lt1"/>
                </a:solidFill>
              </a:ln>
              <a:effectLst/>
            </c:spPr>
            <c:extLst>
              <c:ext xmlns:c16="http://schemas.microsoft.com/office/drawing/2014/chart" uri="{C3380CC4-5D6E-409C-BE32-E72D297353CC}">
                <c16:uniqueId val="{00000007-AB29-4A4A-9D27-31FCDD8E132B}"/>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AB29-4A4A-9D27-31FCDD8E132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26632583929502E-2"/>
          <c:y val="0.15647380651144199"/>
          <c:w val="0.86575117359612996"/>
          <c:h val="0.68705238697711601"/>
        </c:manualLayout>
      </c:layout>
      <c:doughnutChart>
        <c:varyColors val="1"/>
        <c:ser>
          <c:idx val="0"/>
          <c:order val="0"/>
          <c:tx>
            <c:strRef>
              <c:f>Sheet1!$B$1</c:f>
              <c:strCache>
                <c:ptCount val="1"/>
                <c:pt idx="0">
                  <c:v>Column1</c:v>
                </c:pt>
              </c:strCache>
            </c:strRef>
          </c:tx>
          <c:spPr>
            <a:ln w="38100">
              <a:noFill/>
            </a:ln>
          </c:spPr>
          <c:dPt>
            <c:idx val="0"/>
            <c:bubble3D val="0"/>
            <c:spPr>
              <a:solidFill>
                <a:srgbClr val="B2CA3E"/>
              </a:solidFill>
              <a:ln w="38100">
                <a:solidFill>
                  <a:schemeClr val="lt1"/>
                </a:solidFill>
              </a:ln>
              <a:effectLst/>
            </c:spPr>
            <c:extLst>
              <c:ext xmlns:c16="http://schemas.microsoft.com/office/drawing/2014/chart" uri="{C3380CC4-5D6E-409C-BE32-E72D297353CC}">
                <c16:uniqueId val="{00000001-4F30-F046-9892-53421DDCFA9F}"/>
              </c:ext>
            </c:extLst>
          </c:dPt>
          <c:dPt>
            <c:idx val="1"/>
            <c:bubble3D val="0"/>
            <c:spPr>
              <a:solidFill>
                <a:srgbClr val="B2CA3E">
                  <a:alpha val="20000"/>
                </a:srgbClr>
              </a:solidFill>
              <a:ln w="38100">
                <a:solidFill>
                  <a:schemeClr val="lt1"/>
                </a:solidFill>
              </a:ln>
              <a:effectLst/>
            </c:spPr>
            <c:extLst>
              <c:ext xmlns:c16="http://schemas.microsoft.com/office/drawing/2014/chart" uri="{C3380CC4-5D6E-409C-BE32-E72D297353CC}">
                <c16:uniqueId val="{00000003-4F30-F046-9892-53421DDCFA9F}"/>
              </c:ext>
            </c:extLst>
          </c:dPt>
          <c:dPt>
            <c:idx val="2"/>
            <c:bubble3D val="0"/>
            <c:spPr>
              <a:solidFill>
                <a:schemeClr val="accent3"/>
              </a:solidFill>
              <a:ln w="38100">
                <a:solidFill>
                  <a:schemeClr val="lt1"/>
                </a:solidFill>
              </a:ln>
              <a:effectLst/>
            </c:spPr>
            <c:extLst>
              <c:ext xmlns:c16="http://schemas.microsoft.com/office/drawing/2014/chart" uri="{C3380CC4-5D6E-409C-BE32-E72D297353CC}">
                <c16:uniqueId val="{00000005-4F30-F046-9892-53421DDCFA9F}"/>
              </c:ext>
            </c:extLst>
          </c:dPt>
          <c:dPt>
            <c:idx val="3"/>
            <c:bubble3D val="0"/>
            <c:spPr>
              <a:solidFill>
                <a:schemeClr val="accent4"/>
              </a:solidFill>
              <a:ln w="38100">
                <a:solidFill>
                  <a:schemeClr val="lt1"/>
                </a:solidFill>
              </a:ln>
              <a:effectLst/>
            </c:spPr>
            <c:extLst>
              <c:ext xmlns:c16="http://schemas.microsoft.com/office/drawing/2014/chart" uri="{C3380CC4-5D6E-409C-BE32-E72D297353CC}">
                <c16:uniqueId val="{00000007-4F30-F046-9892-53421DDCFA9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21</c:v>
                </c:pt>
                <c:pt idx="1">
                  <c:v>79</c:v>
                </c:pt>
              </c:numCache>
            </c:numRef>
          </c:val>
          <c:extLst>
            <c:ext xmlns:c16="http://schemas.microsoft.com/office/drawing/2014/chart" uri="{C3380CC4-5D6E-409C-BE32-E72D297353CC}">
              <c16:uniqueId val="{00000008-4F30-F046-9892-53421DDCFA9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0.16522</cdr:x>
      <cdr:y>0.32041</cdr:y>
    </cdr:from>
    <cdr:to>
      <cdr:x>0.85539</cdr:x>
      <cdr:y>0.60562</cdr:y>
    </cdr:to>
    <cdr:sp macro="" textlink="">
      <cdr:nvSpPr>
        <cdr:cNvPr id="2" name="矩形 1"/>
        <cdr:cNvSpPr/>
      </cdr:nvSpPr>
      <cdr:spPr>
        <a:xfrm xmlns:a="http://schemas.openxmlformats.org/drawingml/2006/main">
          <a:off x="327705" y="829831"/>
          <a:ext cx="1368958" cy="738664"/>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ysClr val="windowText" lastClr="000000"/>
              </a:solidFill>
              <a:latin typeface="等线" panose="02010600030101010101" charset="-122"/>
            </a:defRPr>
          </a:lvl1pPr>
          <a:lvl2pPr marL="457200" algn="l" defTabSz="914400" rtl="0" eaLnBrk="1" latinLnBrk="0" hangingPunct="1">
            <a:defRPr sz="1800" kern="1200">
              <a:solidFill>
                <a:sysClr val="windowText" lastClr="000000"/>
              </a:solidFill>
              <a:latin typeface="等线" panose="02010600030101010101" charset="-122"/>
            </a:defRPr>
          </a:lvl2pPr>
          <a:lvl3pPr marL="914400" algn="l" defTabSz="914400" rtl="0" eaLnBrk="1" latinLnBrk="0" hangingPunct="1">
            <a:defRPr sz="1800" kern="1200">
              <a:solidFill>
                <a:sysClr val="windowText" lastClr="000000"/>
              </a:solidFill>
              <a:latin typeface="等线" panose="02010600030101010101" charset="-122"/>
            </a:defRPr>
          </a:lvl3pPr>
          <a:lvl4pPr marL="1371600" algn="l" defTabSz="914400" rtl="0" eaLnBrk="1" latinLnBrk="0" hangingPunct="1">
            <a:defRPr sz="1800" kern="1200">
              <a:solidFill>
                <a:sysClr val="windowText" lastClr="000000"/>
              </a:solidFill>
              <a:latin typeface="等线" panose="02010600030101010101" charset="-122"/>
            </a:defRPr>
          </a:lvl4pPr>
          <a:lvl5pPr marL="1828800" algn="l" defTabSz="914400" rtl="0" eaLnBrk="1" latinLnBrk="0" hangingPunct="1">
            <a:defRPr sz="1800" kern="1200">
              <a:solidFill>
                <a:sysClr val="windowText" lastClr="000000"/>
              </a:solidFill>
              <a:latin typeface="等线" panose="02010600030101010101" charset="-122"/>
            </a:defRPr>
          </a:lvl5pPr>
          <a:lvl6pPr marL="2286000" algn="l" defTabSz="914400" rtl="0" eaLnBrk="1" latinLnBrk="0" hangingPunct="1">
            <a:defRPr sz="1800" kern="1200">
              <a:solidFill>
                <a:sysClr val="windowText" lastClr="000000"/>
              </a:solidFill>
              <a:latin typeface="等线" panose="02010600030101010101" charset="-122"/>
            </a:defRPr>
          </a:lvl6pPr>
          <a:lvl7pPr marL="2743200" algn="l" defTabSz="914400" rtl="0" eaLnBrk="1" latinLnBrk="0" hangingPunct="1">
            <a:defRPr sz="1800" kern="1200">
              <a:solidFill>
                <a:sysClr val="windowText" lastClr="000000"/>
              </a:solidFill>
              <a:latin typeface="等线" panose="02010600030101010101" charset="-122"/>
            </a:defRPr>
          </a:lvl7pPr>
          <a:lvl8pPr marL="3200400" algn="l" defTabSz="914400" rtl="0" eaLnBrk="1" latinLnBrk="0" hangingPunct="1">
            <a:defRPr sz="1800" kern="1200">
              <a:solidFill>
                <a:sysClr val="windowText" lastClr="000000"/>
              </a:solidFill>
              <a:latin typeface="等线" panose="02010600030101010101" charset="-122"/>
            </a:defRPr>
          </a:lvl8pPr>
          <a:lvl9pPr marL="3657600" algn="l" defTabSz="914400" rtl="0" eaLnBrk="1" latinLnBrk="0" hangingPunct="1">
            <a:defRPr sz="1800" kern="1200">
              <a:solidFill>
                <a:sysClr val="windowText" lastClr="000000"/>
              </a:solidFill>
              <a:latin typeface="等线" panose="02010600030101010101" charset="-122"/>
            </a:defRPr>
          </a:lvl9pPr>
        </a:lstStyle>
        <a:p xmlns:a="http://schemas.openxmlformats.org/drawingml/2006/main">
          <a:r>
            <a:rPr lang="en-US" altLang="zh-CN" sz="2000" dirty="0"/>
            <a:t>   </a:t>
          </a:r>
          <a:r>
            <a:rPr lang="en-US" altLang="zh-CN" sz="2800" b="1" dirty="0">
              <a:solidFill>
                <a:srgbClr val="44546A">
                  <a:lumMod val="60000"/>
                  <a:lumOff val="40000"/>
                </a:srgbClr>
              </a:solidFill>
              <a:latin typeface="Microsoft JhengHei UI" panose="020B0604030504040204" pitchFamily="34" charset="-120"/>
              <a:ea typeface="Microsoft JhengHei UI" panose="020B0604030504040204" pitchFamily="34" charset="-120"/>
            </a:rPr>
            <a:t>21%</a:t>
          </a:r>
        </a:p>
        <a:p xmlns:a="http://schemas.openxmlformats.org/drawingml/2006/main">
          <a:r>
            <a:rPr lang="zh-CN" altLang="en-US" sz="1400" b="1" dirty="0">
              <a:solidFill>
                <a:srgbClr val="44546A">
                  <a:lumMod val="60000"/>
                  <a:lumOff val="40000"/>
                </a:srgbClr>
              </a:solidFill>
              <a:latin typeface="Microsoft JhengHei UI" panose="020B0604030504040204" pitchFamily="34" charset="-120"/>
              <a:ea typeface="Microsoft JhengHei UI" panose="020B0604030504040204" pitchFamily="34" charset="-120"/>
            </a:rPr>
            <a:t>   内部人才库</a:t>
          </a:r>
        </a:p>
      </cdr:txBody>
    </cdr:sp>
  </cdr:relSizeAnchor>
</c:userShapes>
</file>

<file path=ppt/drawings/drawing2.xml><?xml version="1.0" encoding="utf-8"?>
<c:userShapes xmlns:c="http://schemas.openxmlformats.org/drawingml/2006/chart">
  <cdr:relSizeAnchor xmlns:cdr="http://schemas.openxmlformats.org/drawingml/2006/chartDrawing">
    <cdr:from>
      <cdr:x>0.20063</cdr:x>
      <cdr:y>0.3265</cdr:y>
    </cdr:from>
    <cdr:to>
      <cdr:x>0.8584</cdr:x>
      <cdr:y>0.69031</cdr:y>
    </cdr:to>
    <cdr:sp macro="" textlink="">
      <cdr:nvSpPr>
        <cdr:cNvPr id="2" name="矩形 1"/>
        <cdr:cNvSpPr/>
      </cdr:nvSpPr>
      <cdr:spPr>
        <a:xfrm xmlns:a="http://schemas.openxmlformats.org/drawingml/2006/main">
          <a:off x="417558" y="856258"/>
          <a:ext cx="1368958" cy="954107"/>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lvl1pPr marL="0" indent="0">
            <a:defRPr sz="1100">
              <a:latin typeface="等线" panose="02010600030101010101" charset="-122"/>
            </a:defRPr>
          </a:lvl1pPr>
          <a:lvl2pPr marL="457200" indent="0">
            <a:defRPr sz="1100">
              <a:latin typeface="等线" panose="02010600030101010101" charset="-122"/>
            </a:defRPr>
          </a:lvl2pPr>
          <a:lvl3pPr marL="914400" indent="0">
            <a:defRPr sz="1100">
              <a:latin typeface="等线" panose="02010600030101010101" charset="-122"/>
            </a:defRPr>
          </a:lvl3pPr>
          <a:lvl4pPr marL="1371600" indent="0">
            <a:defRPr sz="1100">
              <a:latin typeface="等线" panose="02010600030101010101" charset="-122"/>
            </a:defRPr>
          </a:lvl4pPr>
          <a:lvl5pPr marL="1828800" indent="0">
            <a:defRPr sz="1100">
              <a:latin typeface="等线" panose="02010600030101010101" charset="-122"/>
            </a:defRPr>
          </a:lvl5pPr>
          <a:lvl6pPr marL="2286000" indent="0">
            <a:defRPr sz="1100">
              <a:latin typeface="等线" panose="02010600030101010101" charset="-122"/>
            </a:defRPr>
          </a:lvl6pPr>
          <a:lvl7pPr marL="2743200" indent="0">
            <a:defRPr sz="1100">
              <a:latin typeface="等线" panose="02010600030101010101" charset="-122"/>
            </a:defRPr>
          </a:lvl7pPr>
          <a:lvl8pPr marL="3200400" indent="0">
            <a:defRPr sz="1100">
              <a:latin typeface="等线" panose="02010600030101010101" charset="-122"/>
            </a:defRPr>
          </a:lvl8pPr>
          <a:lvl9pPr marL="3657600" indent="0">
            <a:defRPr sz="1100">
              <a:latin typeface="等线" panose="02010600030101010101" charset="-122"/>
            </a:defRPr>
          </a:lvl9pPr>
        </a:lstStyle>
        <a:p xmlns:a="http://schemas.openxmlformats.org/drawingml/2006/main">
          <a:r>
            <a:rPr lang="en-US" altLang="zh-CN" sz="2000" dirty="0"/>
            <a:t>  </a:t>
          </a:r>
          <a:r>
            <a:rPr lang="en-US" altLang="zh-CN" sz="2800" b="1" dirty="0">
              <a:solidFill>
                <a:srgbClr val="44546A">
                  <a:lumMod val="60000"/>
                  <a:lumOff val="40000"/>
                </a:srgbClr>
              </a:solidFill>
              <a:latin typeface="Microsoft JhengHei UI" panose="020B0604030504040204" pitchFamily="34" charset="-120"/>
              <a:ea typeface="Microsoft JhengHei UI" panose="020B0604030504040204" pitchFamily="34" charset="-120"/>
            </a:rPr>
            <a:t>19%</a:t>
          </a:r>
        </a:p>
        <a:p xmlns:a="http://schemas.openxmlformats.org/drawingml/2006/main">
          <a:r>
            <a:rPr lang="zh-CN" altLang="en-US" sz="1400" b="1" dirty="0">
              <a:solidFill>
                <a:srgbClr val="44546A">
                  <a:lumMod val="60000"/>
                  <a:lumOff val="40000"/>
                </a:srgbClr>
              </a:solidFill>
              <a:latin typeface="Microsoft JhengHei UI" panose="020B0604030504040204" pitchFamily="34" charset="-120"/>
              <a:ea typeface="Microsoft JhengHei UI" panose="020B0604030504040204" pitchFamily="34" charset="-120"/>
            </a:rPr>
            <a:t>    职业网站 </a:t>
          </a:r>
          <a:endParaRPr lang="en-US" altLang="zh-CN" sz="1400" b="1" dirty="0">
            <a:solidFill>
              <a:srgbClr val="44546A">
                <a:lumMod val="60000"/>
                <a:lumOff val="40000"/>
              </a:srgbClr>
            </a:solidFill>
            <a:latin typeface="Microsoft JhengHei UI" panose="020B0604030504040204" pitchFamily="34" charset="-120"/>
            <a:ea typeface="Microsoft JhengHei UI" panose="020B0604030504040204" pitchFamily="34" charset="-120"/>
          </a:endParaRPr>
        </a:p>
        <a:p xmlns:a="http://schemas.openxmlformats.org/drawingml/2006/main">
          <a:r>
            <a:rPr lang="en-US" altLang="zh-CN" sz="1400" b="1" dirty="0">
              <a:solidFill>
                <a:srgbClr val="44546A">
                  <a:lumMod val="60000"/>
                  <a:lumOff val="40000"/>
                </a:srgbClr>
              </a:solidFill>
              <a:latin typeface="Microsoft JhengHei UI" panose="020B0604030504040204" pitchFamily="34" charset="-120"/>
              <a:ea typeface="Microsoft JhengHei UI" panose="020B0604030504040204" pitchFamily="34" charset="-120"/>
            </a:rPr>
            <a:t>       </a:t>
          </a:r>
          <a:r>
            <a:rPr lang="zh-CN" altLang="en-US" sz="1400" b="1" dirty="0">
              <a:solidFill>
                <a:srgbClr val="44546A">
                  <a:lumMod val="60000"/>
                  <a:lumOff val="40000"/>
                </a:srgbClr>
              </a:solidFill>
              <a:latin typeface="Microsoft JhengHei UI" panose="020B0604030504040204" pitchFamily="34" charset="-120"/>
              <a:ea typeface="Microsoft JhengHei UI" panose="020B0604030504040204" pitchFamily="34" charset="-120"/>
            </a:rPr>
            <a:t>领英</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2026/5/26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2026/5/26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2026/5/26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80890" y="755411"/>
            <a:ext cx="3177271" cy="3177271"/>
          </a:xfrm>
          <a:prstGeom prst="rect">
            <a:avLst/>
          </a:prstGeom>
          <a:blipFill dpi="0" rotWithShape="0">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5"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9" y="-1579750"/>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highlight>
                <a:srgbClr val="FFFF00"/>
              </a:highlight>
            </a:endParaRPr>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87273" y="3536759"/>
            <a:ext cx="7366119" cy="707886"/>
          </a:xfrm>
          <a:prstGeom prst="rect">
            <a:avLst/>
          </a:prstGeom>
          <a:noFill/>
        </p:spPr>
        <p:txBody>
          <a:bodyPr wrap="none" rtlCol="0">
            <a:spAutoFit/>
          </a:bodyPr>
          <a:lstStyle/>
          <a:p>
            <a:r>
              <a:rPr lang="zh-CN" altLang="en-US" sz="4000" dirty="0">
                <a:latin typeface="+mn-ea"/>
              </a:rPr>
              <a:t>专注于生物医药行业的猎头业务</a:t>
            </a:r>
          </a:p>
        </p:txBody>
      </p:sp>
      <p:sp>
        <p:nvSpPr>
          <p:cNvPr id="23" name="文本框 22"/>
          <p:cNvSpPr txBox="1"/>
          <p:nvPr/>
        </p:nvSpPr>
        <p:spPr>
          <a:xfrm>
            <a:off x="1416527" y="4439980"/>
            <a:ext cx="4968416" cy="369332"/>
          </a:xfrm>
          <a:prstGeom prst="rect">
            <a:avLst/>
          </a:prstGeom>
          <a:noFill/>
        </p:spPr>
        <p:txBody>
          <a:bodyPr wrap="square" rtlCol="0">
            <a:spAutoFit/>
          </a:bodyPr>
          <a:lstStyle/>
          <a:p>
            <a:pPr algn="ctr"/>
            <a:r>
              <a:rPr lang="zh-CN" altLang="en-US" b="1" dirty="0">
                <a:solidFill>
                  <a:srgbClr val="3A3A3A"/>
                </a:solidFill>
                <a:latin typeface="Calibri Light" panose="020F0302020204030204" pitchFamily="34" charset="0"/>
              </a:rPr>
              <a:t>        互扬医药信息咨询有限公司</a:t>
            </a:r>
            <a:r>
              <a:rPr lang="en-US" altLang="zh-CN" b="1" dirty="0">
                <a:solidFill>
                  <a:srgbClr val="3A3A3A"/>
                </a:solidFill>
                <a:latin typeface="Calibri Light" panose="020F0302020204030204" pitchFamily="34" charset="0"/>
              </a:rPr>
              <a:t> </a:t>
            </a:r>
            <a:r>
              <a:rPr lang="zh-CN" altLang="en-US" b="1" dirty="0">
                <a:solidFill>
                  <a:srgbClr val="3A3A3A"/>
                </a:solidFill>
                <a:latin typeface="Calibri Light" panose="020F0302020204030204" pitchFamily="34" charset="0"/>
              </a:rPr>
              <a:t>上海</a:t>
            </a:r>
            <a:r>
              <a:rPr lang="en-US" altLang="zh-CN" b="1" dirty="0">
                <a:solidFill>
                  <a:srgbClr val="3A3A3A"/>
                </a:solidFill>
                <a:latin typeface="Calibri Light" panose="020F0302020204030204" pitchFamily="34" charset="0"/>
              </a:rPr>
              <a:t>-</a:t>
            </a:r>
            <a:r>
              <a:rPr lang="zh-CN" altLang="en-US" b="1" dirty="0">
                <a:solidFill>
                  <a:srgbClr val="3A3A3A"/>
                </a:solidFill>
                <a:latin typeface="Calibri Light" panose="020F0302020204030204" pitchFamily="34" charset="0"/>
              </a:rPr>
              <a:t>杭州</a:t>
            </a:r>
          </a:p>
        </p:txBody>
      </p:sp>
      <p:sp>
        <p:nvSpPr>
          <p:cNvPr id="49" name="任意多边形 48"/>
          <p:cNvSpPr/>
          <p:nvPr/>
        </p:nvSpPr>
        <p:spPr>
          <a:xfrm rot="2700000">
            <a:off x="-303341" y="6547023"/>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9739" y="6511800"/>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图片 2" descr="LOGO源文件"/>
          <p:cNvPicPr>
            <a:picLocks noChangeAspect="1"/>
          </p:cNvPicPr>
          <p:nvPr/>
        </p:nvPicPr>
        <p:blipFill>
          <a:blip r:embed="rId6"/>
          <a:stretch>
            <a:fillRect/>
          </a:stretch>
        </p:blipFill>
        <p:spPr>
          <a:xfrm>
            <a:off x="210964" y="180984"/>
            <a:ext cx="2218055" cy="694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33111" y="300921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1415772"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擅长领域</a:t>
            </a:r>
          </a:p>
        </p:txBody>
      </p:sp>
      <p:sp>
        <p:nvSpPr>
          <p:cNvPr id="14" name="文本框 13"/>
          <p:cNvSpPr txBox="1"/>
          <p:nvPr/>
        </p:nvSpPr>
        <p:spPr>
          <a:xfrm>
            <a:off x="4831790" y="3101548"/>
            <a:ext cx="4102659" cy="1077218"/>
          </a:xfrm>
          <a:prstGeom prst="rect">
            <a:avLst/>
          </a:prstGeom>
          <a:noFill/>
        </p:spPr>
        <p:txBody>
          <a:bodyPr wrap="square" rtlCol="0">
            <a:spAutoFit/>
          </a:bodyPr>
          <a:lstStyle/>
          <a:p>
            <a:pPr algn="just"/>
            <a:r>
              <a:rPr lang="zh-CN" altLang="en-US" sz="1600" b="1" dirty="0">
                <a:solidFill>
                  <a:srgbClr val="3A3A3A"/>
                </a:solidFill>
                <a:latin typeface="Calibri Light" panose="020F0302020204030204" pitchFamily="34" charset="0"/>
              </a:rPr>
              <a:t>生物医药行业是最前沿的高科技技术领域，分支领域众多复杂，我们选择其中最为关键的两条职能体系</a:t>
            </a:r>
            <a:r>
              <a:rPr lang="en-US" altLang="zh-CN" sz="1600" b="1" dirty="0">
                <a:solidFill>
                  <a:srgbClr val="3A3A3A"/>
                </a:solidFill>
                <a:latin typeface="Calibri Light" panose="020F0302020204030204" pitchFamily="34" charset="0"/>
              </a:rPr>
              <a:t>-</a:t>
            </a:r>
            <a:r>
              <a:rPr lang="zh-CN" altLang="en-US" sz="1600" b="1" dirty="0">
                <a:solidFill>
                  <a:srgbClr val="3A3A3A"/>
                </a:solidFill>
                <a:latin typeface="Calibri Light" panose="020F0302020204030204" pitchFamily="34" charset="0"/>
              </a:rPr>
              <a:t>研发和工厂生产制造，作为我们构建人才价值链的专注方向。</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509960" y="4148936"/>
            <a:ext cx="1730273" cy="27161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8" name="图片 17">
            <a:extLst>
              <a:ext uri="{FF2B5EF4-FFF2-40B4-BE49-F238E27FC236}">
                <a16:creationId xmlns:a16="http://schemas.microsoft.com/office/drawing/2014/main" id="{9EBA26DC-BDBF-4047-8D26-F74CF3362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contrast="-4000"/>
          </a:blip>
          <a:srcRect/>
          <a:stretch>
            <a:fillRect/>
          </a:stretch>
        </p:blipFill>
        <p:spPr bwMode="auto">
          <a:xfrm>
            <a:off x="2124351" y="3955352"/>
            <a:ext cx="1628389" cy="1628389"/>
          </a:xfrm>
          <a:prstGeom prst="rect">
            <a:avLst/>
          </a:prstGeom>
          <a:ln w="9525">
            <a:noFill/>
            <a:miter lim="800000"/>
            <a:headEnd/>
            <a:tailEnd/>
          </a:ln>
          <a:effectLst/>
        </p:spPr>
      </p:pic>
      <p:sp useBgFill="1">
        <p:nvSpPr>
          <p:cNvPr id="75" name="椭圆 74"/>
          <p:cNvSpPr/>
          <p:nvPr/>
        </p:nvSpPr>
        <p:spPr>
          <a:xfrm>
            <a:off x="2024365" y="3858444"/>
            <a:ext cx="1828799" cy="1812943"/>
          </a:xfrm>
          <a:prstGeom prst="ellipse">
            <a:avLst/>
          </a:prstGeom>
          <a:ln w="76200" cap="rnd" cmpd="sng">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文本框 50"/>
          <p:cNvSpPr txBox="1"/>
          <p:nvPr/>
        </p:nvSpPr>
        <p:spPr>
          <a:xfrm>
            <a:off x="585062" y="434727"/>
            <a:ext cx="3626848" cy="523220"/>
          </a:xfrm>
          <a:prstGeom prst="rect">
            <a:avLst/>
          </a:prstGeom>
          <a:noFill/>
        </p:spPr>
        <p:txBody>
          <a:bodyPr wrap="square" rtlCol="0">
            <a:spAutoFit/>
          </a:bodyPr>
          <a:lstStyle/>
          <a:p>
            <a:pPr algn="ctr"/>
            <a:r>
              <a:rPr lang="zh-CN" altLang="en-US" sz="2800" b="1" dirty="0">
                <a:solidFill>
                  <a:srgbClr val="3A3A3A"/>
                </a:solidFill>
                <a:latin typeface="Calibri Light" panose="020F0302020204030204" pitchFamily="34" charset="0"/>
              </a:rPr>
              <a:t>专注职能</a:t>
            </a:r>
          </a:p>
        </p:txBody>
      </p:sp>
      <p:pic>
        <p:nvPicPr>
          <p:cNvPr id="1026" name="Picture 2"/>
          <p:cNvPicPr>
            <a:picLocks noChangeAspect="1" noChangeArrowheads="1"/>
          </p:cNvPicPr>
          <p:nvPr/>
        </p:nvPicPr>
        <p:blipFill>
          <a:blip r:embed="rId4" cstate="print">
            <a:lum contrast="-4000"/>
          </a:blip>
          <a:srcRect/>
          <a:stretch>
            <a:fillRect/>
          </a:stretch>
        </p:blipFill>
        <p:spPr bwMode="auto">
          <a:xfrm>
            <a:off x="2026625" y="1687963"/>
            <a:ext cx="1871026" cy="1578506"/>
          </a:xfrm>
          <a:prstGeom prst="rect">
            <a:avLst/>
          </a:prstGeom>
          <a:ln w="9525">
            <a:noFill/>
            <a:miter lim="800000"/>
            <a:headEnd/>
            <a:tailEnd/>
          </a:ln>
          <a:effectLst/>
        </p:spPr>
      </p:pic>
      <p:sp useBgFill="1">
        <p:nvSpPr>
          <p:cNvPr id="73" name="椭圆 72"/>
          <p:cNvSpPr/>
          <p:nvPr/>
        </p:nvSpPr>
        <p:spPr>
          <a:xfrm>
            <a:off x="2061363" y="1580379"/>
            <a:ext cx="1797087" cy="1786516"/>
          </a:xfrm>
          <a:prstGeom prst="ellipse">
            <a:avLst/>
          </a:prstGeom>
          <a:ln w="76200" cap="rnd"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788708" y="1897512"/>
            <a:ext cx="6554080" cy="1477328"/>
          </a:xfrm>
          <a:prstGeom prst="rect">
            <a:avLst/>
          </a:prstGeom>
          <a:noFill/>
        </p:spPr>
        <p:txBody>
          <a:bodyPr wrap="square" rtlCol="0">
            <a:spAutoFit/>
          </a:bodyPr>
          <a:lstStyle/>
          <a:p>
            <a:r>
              <a:rPr lang="zh-CN" altLang="en-US" b="1" dirty="0"/>
              <a:t>药物研发：</a:t>
            </a:r>
            <a:endParaRPr lang="en-US" altLang="zh-CN" b="1" dirty="0"/>
          </a:p>
          <a:p>
            <a:pPr>
              <a:buFont typeface="Wingdings" panose="05000000000000000000" pitchFamily="2" charset="2"/>
              <a:buChar char="l"/>
            </a:pPr>
            <a:r>
              <a:rPr lang="zh-CN" altLang="en-US" dirty="0"/>
              <a:t>化学小分子药物</a:t>
            </a:r>
            <a:r>
              <a:rPr lang="en-US" altLang="zh-CN" dirty="0"/>
              <a:t>-</a:t>
            </a:r>
            <a:r>
              <a:rPr lang="zh-CN" altLang="en-US" dirty="0"/>
              <a:t>创新药及国际仿制药领域的研发及管理人才，包括临床前研发及临床阶段的研发职能方向；</a:t>
            </a:r>
          </a:p>
          <a:p>
            <a:pPr>
              <a:buFont typeface="Wingdings" panose="05000000000000000000" pitchFamily="2" charset="2"/>
              <a:buChar char="l"/>
            </a:pPr>
            <a:r>
              <a:rPr lang="zh-CN" altLang="en-US" dirty="0"/>
              <a:t>生物大分子药物</a:t>
            </a:r>
            <a:r>
              <a:rPr lang="en-US" altLang="zh-CN" dirty="0"/>
              <a:t>-</a:t>
            </a:r>
            <a:r>
              <a:rPr lang="zh-CN" altLang="en-US" dirty="0"/>
              <a:t>单抗、基因工程药物、生物发酵等领域的研发及管理人才</a:t>
            </a:r>
            <a:endParaRPr lang="en-US" altLang="zh-CN" dirty="0"/>
          </a:p>
        </p:txBody>
      </p:sp>
      <p:sp>
        <p:nvSpPr>
          <p:cNvPr id="10" name="TextBox 9"/>
          <p:cNvSpPr txBox="1"/>
          <p:nvPr/>
        </p:nvSpPr>
        <p:spPr>
          <a:xfrm>
            <a:off x="4741138" y="3995876"/>
            <a:ext cx="6813072" cy="1477328"/>
          </a:xfrm>
          <a:prstGeom prst="rect">
            <a:avLst/>
          </a:prstGeom>
          <a:noFill/>
        </p:spPr>
        <p:txBody>
          <a:bodyPr wrap="square" rtlCol="0">
            <a:spAutoFit/>
          </a:bodyPr>
          <a:lstStyle/>
          <a:p>
            <a:r>
              <a:rPr lang="zh-CN" altLang="en-US" b="1" dirty="0"/>
              <a:t>药物商业化及生产管理：</a:t>
            </a:r>
            <a:endParaRPr lang="en-US" altLang="zh-CN" b="1" dirty="0"/>
          </a:p>
          <a:p>
            <a:pPr>
              <a:buFont typeface="Wingdings" panose="05000000000000000000" pitchFamily="2" charset="2"/>
              <a:buChar char="l"/>
            </a:pPr>
            <a:r>
              <a:rPr lang="zh-CN" altLang="en-US" dirty="0"/>
              <a:t>生产管理</a:t>
            </a:r>
            <a:r>
              <a:rPr lang="en-US" altLang="zh-CN" dirty="0"/>
              <a:t>-</a:t>
            </a:r>
            <a:r>
              <a:rPr lang="zh-CN" altLang="en-US" dirty="0"/>
              <a:t>生产经理、生产总监</a:t>
            </a:r>
            <a:endParaRPr lang="en-US" altLang="zh-CN" dirty="0"/>
          </a:p>
          <a:p>
            <a:pPr>
              <a:buFont typeface="Wingdings" panose="05000000000000000000" pitchFamily="2" charset="2"/>
              <a:buChar char="l"/>
            </a:pPr>
            <a:r>
              <a:rPr lang="zh-CN" altLang="en-US" dirty="0"/>
              <a:t>质量管理</a:t>
            </a:r>
            <a:r>
              <a:rPr lang="en-US" altLang="zh-CN" dirty="0"/>
              <a:t>-</a:t>
            </a:r>
            <a:r>
              <a:rPr lang="zh-CN" altLang="en-US" dirty="0"/>
              <a:t>质量总监、质量经理、</a:t>
            </a:r>
            <a:r>
              <a:rPr lang="en-US" altLang="zh-CN" dirty="0"/>
              <a:t>QA/QC</a:t>
            </a:r>
            <a:r>
              <a:rPr lang="zh-CN" altLang="en-US" dirty="0"/>
              <a:t>经理、验证经理等</a:t>
            </a:r>
            <a:endParaRPr lang="en-US" altLang="zh-CN" dirty="0"/>
          </a:p>
          <a:p>
            <a:pPr>
              <a:buFont typeface="Wingdings" panose="05000000000000000000" pitchFamily="2" charset="2"/>
              <a:buChar char="l"/>
            </a:pPr>
            <a:r>
              <a:rPr lang="en-US" altLang="zh-CN" dirty="0"/>
              <a:t>BD</a:t>
            </a:r>
            <a:r>
              <a:rPr lang="zh-CN" altLang="en-US" dirty="0"/>
              <a:t>经理总监、市场总监、</a:t>
            </a:r>
            <a:r>
              <a:rPr lang="en-US" altLang="zh-CN" dirty="0"/>
              <a:t>MSL</a:t>
            </a:r>
            <a:r>
              <a:rPr lang="zh-CN" altLang="en-US" dirty="0"/>
              <a:t>总监等</a:t>
            </a:r>
            <a:endParaRPr lang="en-US" altLang="zh-CN" dirty="0"/>
          </a:p>
          <a:p>
            <a:pPr>
              <a:buFont typeface="Wingdings" panose="05000000000000000000" pitchFamily="2" charset="2"/>
              <a:buChar char="l"/>
            </a:pPr>
            <a:r>
              <a:rPr lang="zh-CN" altLang="en-US" dirty="0"/>
              <a:t>营销总经理、省区经理、产品总监</a:t>
            </a:r>
          </a:p>
        </p:txBody>
      </p:sp>
      <p:pic>
        <p:nvPicPr>
          <p:cNvPr id="11" name="图片 10">
            <a:extLst>
              <a:ext uri="{FF2B5EF4-FFF2-40B4-BE49-F238E27FC236}">
                <a16:creationId xmlns:a16="http://schemas.microsoft.com/office/drawing/2014/main" id="{392A8154-E9D1-514D-9CC0-3F85B5A8A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14061" y="3009214"/>
            <a:ext cx="989373"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339103"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为什么选择我们</a:t>
            </a:r>
          </a:p>
        </p:txBody>
      </p:sp>
      <p:sp>
        <p:nvSpPr>
          <p:cNvPr id="14" name="文本框 13"/>
          <p:cNvSpPr txBox="1"/>
          <p:nvPr/>
        </p:nvSpPr>
        <p:spPr>
          <a:xfrm>
            <a:off x="4831790" y="3101548"/>
            <a:ext cx="5760450" cy="830997"/>
          </a:xfrm>
          <a:prstGeom prst="rect">
            <a:avLst/>
          </a:prstGeom>
          <a:noFill/>
        </p:spPr>
        <p:txBody>
          <a:bodyPr wrap="square" rtlCol="0">
            <a:spAutoFit/>
          </a:bodyPr>
          <a:lstStyle/>
          <a:p>
            <a:pPr algn="just"/>
            <a:r>
              <a:rPr lang="zh-CN" altLang="en-US" sz="1600" b="1" dirty="0">
                <a:solidFill>
                  <a:srgbClr val="3A3A3A"/>
                </a:solidFill>
                <a:latin typeface="Calibri Light" panose="020F0302020204030204" pitchFamily="34" charset="0"/>
              </a:rPr>
              <a:t>我们所有的顾问</a:t>
            </a:r>
            <a:r>
              <a:rPr lang="zh-CN" altLang="en-US" sz="1600" b="1" dirty="0"/>
              <a:t>团队在本行业工作经验平均超过</a:t>
            </a:r>
            <a:r>
              <a:rPr lang="en-US" altLang="zh-CN" sz="1600" b="1" dirty="0"/>
              <a:t>5</a:t>
            </a:r>
            <a:r>
              <a:rPr lang="zh-CN" altLang="en-US" sz="1600" b="1" dirty="0"/>
              <a:t>年以上，无论在企业招聘的需求分析和人才推荐、人才甄选方案及人才储备管理等环节，均拥有成熟、丰富、高效的从业经验。</a:t>
            </a:r>
            <a:endParaRPr lang="zh-CN" altLang="en-US" sz="1600"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8905345" y="3995655"/>
            <a:ext cx="1730273" cy="27161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8" name="图片 17">
            <a:extLst>
              <a:ext uri="{FF2B5EF4-FFF2-40B4-BE49-F238E27FC236}">
                <a16:creationId xmlns:a16="http://schemas.microsoft.com/office/drawing/2014/main" id="{9E254DC9-463D-A945-BEED-02DFAB3AC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D4D67-27EF-F34D-92E6-D0124AC84C29}"/>
              </a:ext>
            </a:extLst>
          </p:cNvPr>
          <p:cNvSpPr>
            <a:spLocks noGrp="1"/>
          </p:cNvSpPr>
          <p:nvPr>
            <p:ph type="title"/>
          </p:nvPr>
        </p:nvSpPr>
        <p:spPr>
          <a:xfrm>
            <a:off x="1124750" y="416464"/>
            <a:ext cx="10515600" cy="529145"/>
          </a:xfrm>
        </p:spPr>
        <p:txBody>
          <a:bodyPr>
            <a:normAutofit/>
          </a:bodyPr>
          <a:lstStyle/>
          <a:p>
            <a:r>
              <a:rPr kumimoji="1" lang="zh-CN" altLang="en-US" sz="2800" dirty="0"/>
              <a:t>猎头顾问团队人员配置</a:t>
            </a:r>
          </a:p>
        </p:txBody>
      </p:sp>
      <p:sp>
        <p:nvSpPr>
          <p:cNvPr id="3" name="内容占位符 2">
            <a:extLst>
              <a:ext uri="{FF2B5EF4-FFF2-40B4-BE49-F238E27FC236}">
                <a16:creationId xmlns:a16="http://schemas.microsoft.com/office/drawing/2014/main" id="{FE9CCAEA-DAAD-2F48-A66A-43E322745AB0}"/>
              </a:ext>
            </a:extLst>
          </p:cNvPr>
          <p:cNvSpPr>
            <a:spLocks noGrp="1"/>
          </p:cNvSpPr>
          <p:nvPr>
            <p:ph idx="1"/>
          </p:nvPr>
        </p:nvSpPr>
        <p:spPr>
          <a:xfrm>
            <a:off x="838200" y="1253331"/>
            <a:ext cx="10515600" cy="4351338"/>
          </a:xfrm>
        </p:spPr>
        <p:txBody>
          <a:bodyPr>
            <a:normAutofit fontScale="77500" lnSpcReduction="20000"/>
          </a:bodyPr>
          <a:lstStyle/>
          <a:p>
            <a:endParaRPr kumimoji="1" lang="en-US" altLang="zh-CN" sz="1600" dirty="0"/>
          </a:p>
          <a:p>
            <a:pPr>
              <a:lnSpc>
                <a:spcPct val="120000"/>
              </a:lnSpc>
            </a:pPr>
            <a:r>
              <a:rPr kumimoji="1" lang="zh-CN" altLang="en-US" sz="1800" dirty="0">
                <a:latin typeface="+mn-ea"/>
              </a:rPr>
              <a:t>顾问团队构成：</a:t>
            </a:r>
            <a:r>
              <a:rPr kumimoji="1" lang="en-US" altLang="zh-CN" sz="1800" dirty="0">
                <a:latin typeface="+mn-ea"/>
              </a:rPr>
              <a:t>5</a:t>
            </a:r>
            <a:r>
              <a:rPr kumimoji="1" lang="zh-CN" altLang="en-US" sz="1800" dirty="0">
                <a:latin typeface="+mn-ea"/>
              </a:rPr>
              <a:t>位资深顾问，</a:t>
            </a:r>
            <a:r>
              <a:rPr kumimoji="1" lang="en-US" altLang="zh-CN" sz="1800" dirty="0">
                <a:latin typeface="+mn-ea"/>
              </a:rPr>
              <a:t>2</a:t>
            </a:r>
            <a:r>
              <a:rPr kumimoji="1" lang="zh-CN" altLang="en-US" sz="1800" dirty="0">
                <a:latin typeface="+mn-ea"/>
              </a:rPr>
              <a:t>位猎头顾问，</a:t>
            </a:r>
            <a:r>
              <a:rPr kumimoji="1" lang="en-US" altLang="zh-CN" sz="1800" dirty="0">
                <a:latin typeface="+mn-ea"/>
              </a:rPr>
              <a:t>2</a:t>
            </a:r>
            <a:r>
              <a:rPr kumimoji="1" lang="zh-CN" altLang="en-US" sz="1800" dirty="0">
                <a:latin typeface="+mn-ea"/>
              </a:rPr>
              <a:t>位</a:t>
            </a:r>
            <a:r>
              <a:rPr kumimoji="1" lang="en-US" altLang="zh-CN" sz="1800" dirty="0">
                <a:latin typeface="+mn-ea"/>
              </a:rPr>
              <a:t>AC</a:t>
            </a:r>
            <a:r>
              <a:rPr kumimoji="1" lang="zh-CN" altLang="en-US" sz="1800" dirty="0">
                <a:latin typeface="+mn-ea"/>
              </a:rPr>
              <a:t>，</a:t>
            </a:r>
            <a:r>
              <a:rPr kumimoji="1" lang="en-US" altLang="zh-CN" sz="1800" dirty="0">
                <a:latin typeface="+mn-ea"/>
              </a:rPr>
              <a:t>5</a:t>
            </a:r>
            <a:r>
              <a:rPr kumimoji="1" lang="zh-CN" altLang="en-US" sz="1800" dirty="0">
                <a:latin typeface="+mn-ea"/>
              </a:rPr>
              <a:t>名</a:t>
            </a:r>
            <a:r>
              <a:rPr kumimoji="1" lang="en-US" altLang="zh-CN" sz="1800" dirty="0">
                <a:latin typeface="+mn-ea"/>
              </a:rPr>
              <a:t>Reacher,</a:t>
            </a:r>
            <a:r>
              <a:rPr kumimoji="1" lang="zh-CN" altLang="en-US" sz="1800" dirty="0">
                <a:latin typeface="+mn-ea"/>
              </a:rPr>
              <a:t>分布在杭州和上海，主要团队成员介绍如下：</a:t>
            </a:r>
            <a:endParaRPr kumimoji="1" lang="en-US" altLang="zh-CN" sz="1800" dirty="0">
              <a:latin typeface="+mn-ea"/>
            </a:endParaRPr>
          </a:p>
          <a:p>
            <a:pPr>
              <a:lnSpc>
                <a:spcPct val="120000"/>
              </a:lnSpc>
              <a:spcAft>
                <a:spcPts val="750"/>
              </a:spcAft>
            </a:pPr>
            <a:r>
              <a:rPr kumimoji="1" lang="en-US" altLang="zh-CN" sz="1800" dirty="0">
                <a:latin typeface="+mn-ea"/>
              </a:rPr>
              <a:t>Ethan YI</a:t>
            </a:r>
            <a:r>
              <a:rPr kumimoji="1" lang="zh-CN" altLang="en-US" sz="1800" dirty="0">
                <a:latin typeface="+mn-ea"/>
              </a:rPr>
              <a:t>：</a:t>
            </a:r>
            <a:r>
              <a:rPr kumimoji="1" lang="en-US" altLang="zh-CN" sz="1800" dirty="0">
                <a:latin typeface="+mn-ea"/>
              </a:rPr>
              <a:t>16</a:t>
            </a:r>
            <a:r>
              <a:rPr kumimoji="1" lang="zh-CN" altLang="en-US" sz="1800" dirty="0">
                <a:latin typeface="+mn-ea"/>
              </a:rPr>
              <a:t>年生物医药行业工作经验，生物工程本科学历，其中</a:t>
            </a:r>
            <a:r>
              <a:rPr kumimoji="1" lang="en-US" altLang="zh-CN" sz="1800" dirty="0">
                <a:latin typeface="+mn-ea"/>
              </a:rPr>
              <a:t>14</a:t>
            </a:r>
            <a:r>
              <a:rPr kumimoji="1" lang="zh-CN" altLang="en-US" sz="1800" dirty="0">
                <a:latin typeface="+mn-ea"/>
              </a:rPr>
              <a:t>年生物医药行业猎头顾问工作经验，</a:t>
            </a:r>
            <a:r>
              <a:rPr kumimoji="1" lang="en-US" altLang="zh-CN" sz="1800" dirty="0">
                <a:latin typeface="+mn-ea"/>
              </a:rPr>
              <a:t>14</a:t>
            </a:r>
            <a:r>
              <a:rPr kumimoji="1" lang="zh-CN" altLang="en-US" sz="1800" dirty="0">
                <a:latin typeface="+mn-ea"/>
              </a:rPr>
              <a:t>年间服务过的客户包括制药</a:t>
            </a:r>
            <a:r>
              <a:rPr kumimoji="1" lang="en-US" altLang="zh-CN" sz="1800" dirty="0">
                <a:latin typeface="+mn-ea"/>
              </a:rPr>
              <a:t>500</a:t>
            </a:r>
            <a:r>
              <a:rPr kumimoji="1" lang="zh-CN" altLang="en-US" sz="1800" dirty="0">
                <a:latin typeface="+mn-ea"/>
              </a:rPr>
              <a:t>强</a:t>
            </a:r>
            <a:r>
              <a:rPr kumimoji="1" lang="en-US" altLang="zh-CN" sz="1800" dirty="0">
                <a:latin typeface="+mn-ea"/>
              </a:rPr>
              <a:t>AZ</a:t>
            </a:r>
            <a:r>
              <a:rPr kumimoji="1" lang="zh-CN" altLang="en-US" sz="1800" dirty="0">
                <a:latin typeface="+mn-ea"/>
              </a:rPr>
              <a:t>、赛诺菲、诺华以及本土知名药企恒瑞、华东医药、海正药业、华海药业、葫芦娃药业股份以及知名</a:t>
            </a:r>
            <a:r>
              <a:rPr kumimoji="1" lang="en-US" altLang="zh-CN" sz="1800" dirty="0">
                <a:latin typeface="+mn-ea"/>
              </a:rPr>
              <a:t>Biotech</a:t>
            </a:r>
            <a:r>
              <a:rPr kumimoji="1" lang="zh-CN" altLang="en-US" sz="1800" dirty="0">
                <a:latin typeface="+mn-ea"/>
              </a:rPr>
              <a:t>公司亚盛医药、诺诚健华等，涉及药物研发及制药工厂及市场营销全职职能方向的职位操作，目前为互扬医药公司的合伙人；</a:t>
            </a:r>
          </a:p>
          <a:p>
            <a:pPr>
              <a:lnSpc>
                <a:spcPct val="120000"/>
              </a:lnSpc>
              <a:spcAft>
                <a:spcPts val="750"/>
              </a:spcAft>
            </a:pPr>
            <a:r>
              <a:rPr kumimoji="1" lang="en-US" altLang="zh-CN" sz="1800" dirty="0">
                <a:latin typeface="+mn-ea"/>
              </a:rPr>
              <a:t>Wend LI:16</a:t>
            </a:r>
            <a:r>
              <a:rPr kumimoji="1" lang="zh-CN" altLang="en-US" sz="1800" dirty="0">
                <a:latin typeface="+mn-ea"/>
              </a:rPr>
              <a:t>年</a:t>
            </a:r>
            <a:r>
              <a:rPr kumimoji="1" lang="en-US" altLang="zh-CN" sz="1800" dirty="0">
                <a:latin typeface="+mn-ea"/>
              </a:rPr>
              <a:t>HR</a:t>
            </a:r>
            <a:r>
              <a:rPr kumimoji="1" lang="zh-CN" altLang="en-US" sz="1800" dirty="0">
                <a:latin typeface="+mn-ea"/>
              </a:rPr>
              <a:t>及猎头工作经验，工科背景，其中</a:t>
            </a:r>
            <a:r>
              <a:rPr kumimoji="1" lang="en-US" altLang="zh-CN" sz="1800" dirty="0">
                <a:latin typeface="+mn-ea"/>
              </a:rPr>
              <a:t>4</a:t>
            </a:r>
            <a:r>
              <a:rPr kumimoji="1" lang="zh-CN" altLang="en-US" sz="1800" dirty="0">
                <a:latin typeface="+mn-ea"/>
              </a:rPr>
              <a:t>年生物医药行业</a:t>
            </a:r>
            <a:r>
              <a:rPr kumimoji="1" lang="en-US" altLang="zh-CN" sz="1800" dirty="0">
                <a:latin typeface="+mn-ea"/>
              </a:rPr>
              <a:t>HR</a:t>
            </a:r>
            <a:r>
              <a:rPr kumimoji="1" lang="zh-CN" altLang="en-US" sz="1800" dirty="0">
                <a:latin typeface="+mn-ea"/>
              </a:rPr>
              <a:t>工作经验，</a:t>
            </a:r>
            <a:r>
              <a:rPr kumimoji="1" lang="en-US" altLang="zh-CN" sz="1800" dirty="0">
                <a:latin typeface="+mn-ea"/>
              </a:rPr>
              <a:t>10</a:t>
            </a:r>
            <a:r>
              <a:rPr kumimoji="1" lang="zh-CN" altLang="en-US" sz="1800" dirty="0">
                <a:latin typeface="+mn-ea"/>
              </a:rPr>
              <a:t>年生物医药行业猎头顾问工作经验，服务过的客户包括知名制药外企</a:t>
            </a:r>
            <a:r>
              <a:rPr kumimoji="1" lang="en-US" altLang="zh-CN" sz="1800" dirty="0">
                <a:latin typeface="+mn-ea"/>
              </a:rPr>
              <a:t>BI</a:t>
            </a:r>
            <a:r>
              <a:rPr kumimoji="1" lang="zh-CN" altLang="en-US" sz="1800" dirty="0">
                <a:latin typeface="+mn-ea"/>
              </a:rPr>
              <a:t>、</a:t>
            </a:r>
            <a:r>
              <a:rPr kumimoji="1" lang="en-US" altLang="zh-CN" sz="1800" dirty="0">
                <a:latin typeface="+mn-ea"/>
              </a:rPr>
              <a:t>AZ</a:t>
            </a:r>
            <a:r>
              <a:rPr kumimoji="1" lang="zh-CN" altLang="en-US" sz="1800" dirty="0">
                <a:latin typeface="+mn-ea"/>
              </a:rPr>
              <a:t>以及国内知名药企普洛药企、绿叶制药股份以及部分港股上市创新药等公司，擅长药物研发和工厂生产管理类职位的招聘，目前为公司资深猎头顾问；</a:t>
            </a:r>
            <a:br>
              <a:rPr kumimoji="1" lang="zh-CN" altLang="en-US" sz="1800" dirty="0">
                <a:latin typeface="+mn-ea"/>
              </a:rPr>
            </a:br>
            <a:endParaRPr kumimoji="1" lang="zh-CN" altLang="en-US" sz="1800" dirty="0">
              <a:latin typeface="+mn-ea"/>
            </a:endParaRPr>
          </a:p>
          <a:p>
            <a:pPr>
              <a:lnSpc>
                <a:spcPct val="120000"/>
              </a:lnSpc>
              <a:spcAft>
                <a:spcPts val="750"/>
              </a:spcAft>
            </a:pPr>
            <a:r>
              <a:rPr kumimoji="1" lang="en-US" altLang="zh-CN" sz="1800" dirty="0">
                <a:latin typeface="+mn-ea"/>
              </a:rPr>
              <a:t>Dylan RONG:20</a:t>
            </a:r>
            <a:r>
              <a:rPr kumimoji="1" lang="zh-CN" altLang="en-US" sz="1800" dirty="0">
                <a:latin typeface="+mn-ea"/>
              </a:rPr>
              <a:t>年以上企业高管及猎头顾问经验，其中</a:t>
            </a:r>
            <a:r>
              <a:rPr kumimoji="1" lang="en-US" altLang="zh-CN" sz="1800" dirty="0">
                <a:latin typeface="+mn-ea"/>
              </a:rPr>
              <a:t>10</a:t>
            </a:r>
            <a:r>
              <a:rPr kumimoji="1" lang="zh-CN" altLang="en-US" sz="1800" dirty="0">
                <a:latin typeface="+mn-ea"/>
              </a:rPr>
              <a:t>年招聘及猎头经验，擅长管理高层职位以及营销管理类职位的交付，目前为公司首席猎头顾问；</a:t>
            </a:r>
            <a:br>
              <a:rPr kumimoji="1" lang="zh-CN" altLang="en-US" sz="1800" dirty="0">
                <a:latin typeface="+mn-ea"/>
              </a:rPr>
            </a:br>
            <a:endParaRPr kumimoji="1" lang="zh-CN" altLang="en-US" sz="1800" dirty="0">
              <a:latin typeface="+mn-ea"/>
            </a:endParaRPr>
          </a:p>
          <a:p>
            <a:pPr algn="l">
              <a:lnSpc>
                <a:spcPct val="120000"/>
              </a:lnSpc>
              <a:spcAft>
                <a:spcPts val="750"/>
              </a:spcAft>
            </a:pPr>
            <a:r>
              <a:rPr kumimoji="1" lang="zh-CN" altLang="en-US" sz="1800" dirty="0">
                <a:latin typeface="+mn-ea"/>
              </a:rPr>
              <a:t> </a:t>
            </a:r>
            <a:r>
              <a:rPr kumimoji="1" lang="en-US" altLang="zh-CN" sz="1800" dirty="0">
                <a:latin typeface="+mn-ea"/>
              </a:rPr>
              <a:t>Andy JIU</a:t>
            </a:r>
            <a:r>
              <a:rPr kumimoji="1" lang="zh-CN" altLang="en-US" sz="1800" dirty="0">
                <a:latin typeface="+mn-ea"/>
              </a:rPr>
              <a:t>：</a:t>
            </a:r>
            <a:r>
              <a:rPr kumimoji="1" lang="en-US" altLang="zh-CN" sz="1800" dirty="0">
                <a:latin typeface="+mn-ea"/>
              </a:rPr>
              <a:t>7</a:t>
            </a:r>
            <a:r>
              <a:rPr kumimoji="1" lang="zh-CN" altLang="en-US" sz="1800" dirty="0">
                <a:latin typeface="+mn-ea"/>
              </a:rPr>
              <a:t>年工作经验，其</a:t>
            </a:r>
            <a:r>
              <a:rPr kumimoji="1" lang="en-US" altLang="zh-CN" sz="1800" dirty="0">
                <a:latin typeface="+mn-ea"/>
              </a:rPr>
              <a:t>4</a:t>
            </a:r>
            <a:r>
              <a:rPr kumimoji="1" lang="zh-CN" altLang="en-US" sz="1800" dirty="0">
                <a:latin typeface="+mn-ea"/>
              </a:rPr>
              <a:t>年招聘工作经验，专注在医学类（上市前）职位人才招聘，在医学经理及总监、临床中心负责人等职位上有成功操作案例；</a:t>
            </a:r>
          </a:p>
          <a:p>
            <a:endParaRPr kumimoji="1" lang="en-US" altLang="zh-CN" dirty="0"/>
          </a:p>
          <a:p>
            <a:pPr marL="0" indent="0">
              <a:buNone/>
            </a:pPr>
            <a:endParaRPr kumimoji="1" lang="zh-CN" altLang="en-US" dirty="0"/>
          </a:p>
        </p:txBody>
      </p:sp>
      <p:sp>
        <p:nvSpPr>
          <p:cNvPr id="4" name="KSO_Shape">
            <a:extLst>
              <a:ext uri="{FF2B5EF4-FFF2-40B4-BE49-F238E27FC236}">
                <a16:creationId xmlns:a16="http://schemas.microsoft.com/office/drawing/2014/main" id="{CBFC64E4-6CB9-B24D-87E1-3A2AE81FB19D}"/>
              </a:ext>
            </a:extLst>
          </p:cNvPr>
          <p:cNvSpPr/>
          <p:nvPr/>
        </p:nvSpPr>
        <p:spPr>
          <a:xfrm>
            <a:off x="551650" y="43274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a:extLst>
              <a:ext uri="{FF2B5EF4-FFF2-40B4-BE49-F238E27FC236}">
                <a16:creationId xmlns:a16="http://schemas.microsoft.com/office/drawing/2014/main" id="{98B0E1B3-5265-194C-A4FA-F858E1CBF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000" y="234828"/>
            <a:ext cx="2108534" cy="659442"/>
          </a:xfrm>
          <a:prstGeom prst="rect">
            <a:avLst/>
          </a:prstGeom>
        </p:spPr>
      </p:pic>
    </p:spTree>
    <p:extLst>
      <p:ext uri="{BB962C8B-B14F-4D97-AF65-F5344CB8AC3E}">
        <p14:creationId xmlns:p14="http://schemas.microsoft.com/office/powerpoint/2010/main" val="102469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D4D67-27EF-F34D-92E6-D0124AC84C29}"/>
              </a:ext>
            </a:extLst>
          </p:cNvPr>
          <p:cNvSpPr>
            <a:spLocks noGrp="1"/>
          </p:cNvSpPr>
          <p:nvPr>
            <p:ph type="title"/>
          </p:nvPr>
        </p:nvSpPr>
        <p:spPr>
          <a:xfrm>
            <a:off x="1124750" y="416464"/>
            <a:ext cx="10515600" cy="529145"/>
          </a:xfrm>
        </p:spPr>
        <p:txBody>
          <a:bodyPr>
            <a:normAutofit/>
          </a:bodyPr>
          <a:lstStyle/>
          <a:p>
            <a:r>
              <a:rPr kumimoji="1" lang="zh-CN" altLang="en-US" sz="2800" dirty="0"/>
              <a:t>团队合作成功案例</a:t>
            </a:r>
          </a:p>
        </p:txBody>
      </p:sp>
      <p:sp>
        <p:nvSpPr>
          <p:cNvPr id="3" name="内容占位符 2">
            <a:extLst>
              <a:ext uri="{FF2B5EF4-FFF2-40B4-BE49-F238E27FC236}">
                <a16:creationId xmlns:a16="http://schemas.microsoft.com/office/drawing/2014/main" id="{FE9CCAEA-DAAD-2F48-A66A-43E322745AB0}"/>
              </a:ext>
            </a:extLst>
          </p:cNvPr>
          <p:cNvSpPr>
            <a:spLocks noGrp="1"/>
          </p:cNvSpPr>
          <p:nvPr>
            <p:ph idx="1"/>
          </p:nvPr>
        </p:nvSpPr>
        <p:spPr>
          <a:xfrm>
            <a:off x="838200" y="1253331"/>
            <a:ext cx="10515600" cy="4351338"/>
          </a:xfrm>
        </p:spPr>
        <p:txBody>
          <a:bodyPr>
            <a:normAutofit lnSpcReduction="10000"/>
          </a:bodyPr>
          <a:lstStyle/>
          <a:p>
            <a:r>
              <a:rPr kumimoji="1" lang="zh-CN" altLang="en-US" sz="1600" dirty="0"/>
              <a:t>目前团队近期成功案例如下：</a:t>
            </a:r>
            <a:endParaRPr kumimoji="1" lang="en-US" altLang="zh-CN" sz="1600" dirty="0"/>
          </a:p>
          <a:p>
            <a:pPr>
              <a:buFont typeface="Wingdings" pitchFamily="2" charset="2"/>
              <a:buChar char="l"/>
            </a:pPr>
            <a:r>
              <a:rPr kumimoji="1" lang="zh-CN" altLang="en-US" sz="1600" dirty="0"/>
              <a:t>某医药集团，工厂总经理，年薪</a:t>
            </a:r>
            <a:r>
              <a:rPr kumimoji="1" lang="en-US" altLang="zh-CN" sz="1600" dirty="0"/>
              <a:t>120W</a:t>
            </a:r>
            <a:r>
              <a:rPr kumimoji="1" lang="zh-CN" altLang="en-US" sz="1600" dirty="0"/>
              <a:t>；</a:t>
            </a:r>
            <a:endParaRPr kumimoji="1" lang="en-US" altLang="zh-CN" sz="1600" dirty="0"/>
          </a:p>
          <a:p>
            <a:pPr>
              <a:buFont typeface="Wingdings" pitchFamily="2" charset="2"/>
              <a:buChar char="l"/>
            </a:pPr>
            <a:r>
              <a:rPr kumimoji="1" lang="zh-CN" altLang="en-US" sz="1600" dirty="0"/>
              <a:t>某上市医药公司，质量总监，年薪</a:t>
            </a:r>
            <a:r>
              <a:rPr kumimoji="1" lang="en-US" altLang="zh-CN" sz="1600" dirty="0"/>
              <a:t>80W</a:t>
            </a:r>
            <a:r>
              <a:rPr kumimoji="1" lang="zh-CN" altLang="en-US" sz="1600" dirty="0"/>
              <a:t>；</a:t>
            </a:r>
            <a:endParaRPr kumimoji="1" lang="en-US" altLang="zh-CN" sz="1600" dirty="0"/>
          </a:p>
          <a:p>
            <a:pPr>
              <a:buFont typeface="Wingdings" pitchFamily="2" charset="2"/>
              <a:buChar char="l"/>
            </a:pPr>
            <a:r>
              <a:rPr kumimoji="1" lang="zh-CN" altLang="en-US" sz="1600" dirty="0"/>
              <a:t>某外资</a:t>
            </a:r>
            <a:r>
              <a:rPr kumimoji="1" lang="en-US" altLang="zh-CN" sz="1600" dirty="0"/>
              <a:t>Global</a:t>
            </a:r>
            <a:r>
              <a:rPr kumimoji="1" lang="zh-CN" altLang="en-US" sz="1600" dirty="0"/>
              <a:t> </a:t>
            </a:r>
            <a:r>
              <a:rPr kumimoji="1" lang="en-US" altLang="zh-CN" sz="1600" dirty="0"/>
              <a:t>CRO</a:t>
            </a:r>
            <a:r>
              <a:rPr kumimoji="1" lang="zh-CN" altLang="en-US" sz="1600" dirty="0"/>
              <a:t>公司，注册高级经理，年薪</a:t>
            </a:r>
            <a:r>
              <a:rPr kumimoji="1" lang="en-US" altLang="zh-CN" sz="1600" dirty="0"/>
              <a:t>80W</a:t>
            </a:r>
            <a:r>
              <a:rPr kumimoji="1" lang="zh-CN" altLang="en-US" sz="1600" dirty="0"/>
              <a:t>；</a:t>
            </a:r>
            <a:endParaRPr kumimoji="1" lang="en-US" altLang="zh-CN" sz="1600" dirty="0"/>
          </a:p>
          <a:p>
            <a:pPr>
              <a:buFont typeface="Wingdings" pitchFamily="2" charset="2"/>
              <a:buChar char="l"/>
            </a:pPr>
            <a:r>
              <a:rPr kumimoji="1" lang="zh-CN" altLang="en-US" sz="1600" dirty="0"/>
              <a:t>某医药上市公司，</a:t>
            </a:r>
            <a:r>
              <a:rPr kumimoji="1" lang="en-US" altLang="zh-CN" sz="1600" dirty="0"/>
              <a:t>CMO</a:t>
            </a:r>
            <a:r>
              <a:rPr kumimoji="1" lang="zh-CN" altLang="en-US" sz="1600" dirty="0"/>
              <a:t>，年薪</a:t>
            </a:r>
            <a:r>
              <a:rPr kumimoji="1" lang="en-US" altLang="zh-CN" sz="1600" dirty="0"/>
              <a:t>200W+</a:t>
            </a:r>
            <a:r>
              <a:rPr kumimoji="1" lang="zh-CN" altLang="en-US" sz="1600" dirty="0"/>
              <a:t>股权；</a:t>
            </a:r>
            <a:endParaRPr kumimoji="1" lang="en-US" altLang="zh-CN" sz="1600" dirty="0"/>
          </a:p>
          <a:p>
            <a:pPr>
              <a:buFont typeface="Wingdings" pitchFamily="2" charset="2"/>
              <a:buChar char="l"/>
            </a:pPr>
            <a:r>
              <a:rPr kumimoji="1" lang="zh-CN" altLang="en-US" sz="1600" dirty="0"/>
              <a:t>某港股上市创新药公司，财务总监，年薪</a:t>
            </a:r>
            <a:r>
              <a:rPr kumimoji="1" lang="en-US" altLang="zh-CN" sz="1600" dirty="0"/>
              <a:t>105W+</a:t>
            </a:r>
            <a:r>
              <a:rPr kumimoji="1" lang="zh-CN" altLang="en-US" sz="1600" dirty="0"/>
              <a:t>股权；</a:t>
            </a:r>
            <a:endParaRPr kumimoji="1" lang="en-US" altLang="zh-CN" sz="1600" dirty="0"/>
          </a:p>
          <a:p>
            <a:pPr>
              <a:buFont typeface="Wingdings" pitchFamily="2" charset="2"/>
              <a:buChar char="l"/>
            </a:pPr>
            <a:r>
              <a:rPr kumimoji="1" lang="zh-CN" altLang="en-US" sz="1600" dirty="0"/>
              <a:t>浙江某上市集团药企，注册高级经理，年薪</a:t>
            </a:r>
            <a:r>
              <a:rPr kumimoji="1" lang="en-US" altLang="zh-CN" sz="1600" dirty="0"/>
              <a:t>60W</a:t>
            </a:r>
            <a:r>
              <a:rPr kumimoji="1" lang="zh-CN" altLang="en-US" sz="1600" dirty="0"/>
              <a:t>；</a:t>
            </a:r>
            <a:endParaRPr kumimoji="1" lang="en-US" altLang="zh-CN" sz="1600" dirty="0"/>
          </a:p>
          <a:p>
            <a:pPr>
              <a:buFont typeface="Wingdings" pitchFamily="2" charset="2"/>
              <a:buChar char="l"/>
            </a:pPr>
            <a:r>
              <a:rPr kumimoji="1" lang="zh-CN" altLang="en-US" sz="1600" dirty="0"/>
              <a:t>某上市药企，制剂研发总监 ，年薪</a:t>
            </a:r>
            <a:r>
              <a:rPr kumimoji="1" lang="en-US" altLang="zh-CN" sz="1600" dirty="0"/>
              <a:t>100W</a:t>
            </a:r>
            <a:r>
              <a:rPr kumimoji="1" lang="zh-CN" altLang="en-US" sz="1600" dirty="0"/>
              <a:t>；</a:t>
            </a:r>
            <a:endParaRPr kumimoji="1" lang="en-US" altLang="zh-CN" sz="1600" dirty="0"/>
          </a:p>
          <a:p>
            <a:pPr>
              <a:buFont typeface="Wingdings" pitchFamily="2" charset="2"/>
              <a:buChar char="l"/>
            </a:pPr>
            <a:r>
              <a:rPr kumimoji="1" lang="zh-CN" altLang="en-US" sz="1600" dirty="0"/>
              <a:t>科创板上市药企，医学</a:t>
            </a:r>
            <a:r>
              <a:rPr kumimoji="1" lang="en-US" altLang="zh-CN" sz="1600" dirty="0"/>
              <a:t>AD</a:t>
            </a:r>
            <a:r>
              <a:rPr kumimoji="1" lang="zh-CN" altLang="en-US" sz="1600" dirty="0"/>
              <a:t>，年薪</a:t>
            </a:r>
            <a:r>
              <a:rPr kumimoji="1" lang="en-US" altLang="zh-CN" sz="1600" dirty="0"/>
              <a:t>88W</a:t>
            </a:r>
            <a:r>
              <a:rPr kumimoji="1" lang="zh-CN" altLang="en-US" sz="1600" dirty="0"/>
              <a:t>；</a:t>
            </a:r>
            <a:endParaRPr kumimoji="1" lang="en-US" altLang="zh-CN" sz="1600" dirty="0"/>
          </a:p>
          <a:p>
            <a:pPr>
              <a:buFont typeface="Wingdings" pitchFamily="2" charset="2"/>
              <a:buChar char="l"/>
            </a:pPr>
            <a:r>
              <a:rPr kumimoji="1" lang="zh-CN" altLang="en-US" sz="1600" dirty="0"/>
              <a:t>某港股上市创新药企，研发项目总监，年薪</a:t>
            </a:r>
            <a:r>
              <a:rPr kumimoji="1" lang="en-US" altLang="zh-CN" sz="1600" dirty="0"/>
              <a:t>80W+</a:t>
            </a:r>
            <a:r>
              <a:rPr kumimoji="1" lang="zh-CN" altLang="en-US" sz="1600" dirty="0"/>
              <a:t>股权激励；</a:t>
            </a:r>
            <a:endParaRPr kumimoji="1" lang="en-US" altLang="zh-CN" sz="1600" dirty="0"/>
          </a:p>
          <a:p>
            <a:pPr>
              <a:buFont typeface="Wingdings" pitchFamily="2" charset="2"/>
              <a:buChar char="l"/>
            </a:pPr>
            <a:r>
              <a:rPr kumimoji="1" lang="zh-CN" altLang="en-US" sz="1600" dirty="0"/>
              <a:t>某港股上市创新药企，临床</a:t>
            </a:r>
            <a:r>
              <a:rPr kumimoji="1" lang="en-US" altLang="zh-CN" sz="1600" dirty="0"/>
              <a:t>QA</a:t>
            </a:r>
            <a:r>
              <a:rPr kumimoji="1" lang="zh-CN" altLang="en-US" sz="1600" dirty="0"/>
              <a:t>经理，年薪</a:t>
            </a:r>
            <a:r>
              <a:rPr kumimoji="1" lang="en-US" altLang="zh-CN" sz="1600" dirty="0"/>
              <a:t>40W</a:t>
            </a:r>
            <a:r>
              <a:rPr kumimoji="1" lang="zh-CN" altLang="en-US" sz="1600" dirty="0"/>
              <a:t>；</a:t>
            </a:r>
            <a:endParaRPr kumimoji="1" lang="en-US" altLang="zh-CN" sz="1600" dirty="0"/>
          </a:p>
          <a:p>
            <a:pPr>
              <a:buFont typeface="Wingdings" pitchFamily="2" charset="2"/>
              <a:buChar char="l"/>
            </a:pPr>
            <a:r>
              <a:rPr kumimoji="1" lang="zh-CN" altLang="en-US" sz="1600" dirty="0"/>
              <a:t>浙江某医药上市公司，药物分析总监（印度籍），年薪</a:t>
            </a:r>
            <a:r>
              <a:rPr kumimoji="1" lang="en-US" altLang="zh-CN" sz="1600" dirty="0"/>
              <a:t>55W</a:t>
            </a:r>
            <a:r>
              <a:rPr kumimoji="1" lang="zh-CN" altLang="en-US" sz="1600" dirty="0"/>
              <a:t>；</a:t>
            </a:r>
            <a:endParaRPr kumimoji="1" lang="en-US" altLang="zh-CN" sz="1600" dirty="0"/>
          </a:p>
          <a:p>
            <a:pPr>
              <a:buFont typeface="Wingdings" pitchFamily="2" charset="2"/>
              <a:buChar char="l"/>
            </a:pPr>
            <a:r>
              <a:rPr kumimoji="1" lang="zh-CN" altLang="en-US" sz="1600" dirty="0"/>
              <a:t>某上市药企，创新药注册经理，年薪</a:t>
            </a:r>
            <a:r>
              <a:rPr kumimoji="1" lang="en-US" altLang="zh-CN" sz="1600" dirty="0"/>
              <a:t>30W</a:t>
            </a:r>
          </a:p>
          <a:p>
            <a:pPr marL="0" indent="0">
              <a:buNone/>
            </a:pPr>
            <a:endParaRPr kumimoji="1" lang="en-US" altLang="zh-CN" sz="1600" dirty="0"/>
          </a:p>
          <a:p>
            <a:pPr marL="0" indent="0">
              <a:buNone/>
            </a:pPr>
            <a:endParaRPr kumimoji="1" lang="en-US" altLang="zh-CN" sz="1600" dirty="0"/>
          </a:p>
          <a:p>
            <a:pPr>
              <a:buFont typeface="Wingdings" pitchFamily="2" charset="2"/>
              <a:buChar char="l"/>
            </a:pPr>
            <a:endParaRPr kumimoji="1" lang="en-US" altLang="zh-CN" sz="1600" dirty="0"/>
          </a:p>
          <a:p>
            <a:pPr>
              <a:buFont typeface="Wingdings" pitchFamily="2" charset="2"/>
              <a:buChar char="l"/>
            </a:pPr>
            <a:endParaRPr kumimoji="1" lang="en-US" altLang="zh-CN" sz="1600" dirty="0"/>
          </a:p>
          <a:p>
            <a:endParaRPr kumimoji="1" lang="en-US" altLang="zh-CN" dirty="0"/>
          </a:p>
          <a:p>
            <a:pPr marL="0" indent="0">
              <a:buNone/>
            </a:pPr>
            <a:endParaRPr kumimoji="1" lang="zh-CN" altLang="en-US" dirty="0"/>
          </a:p>
        </p:txBody>
      </p:sp>
      <p:sp>
        <p:nvSpPr>
          <p:cNvPr id="4" name="KSO_Shape">
            <a:extLst>
              <a:ext uri="{FF2B5EF4-FFF2-40B4-BE49-F238E27FC236}">
                <a16:creationId xmlns:a16="http://schemas.microsoft.com/office/drawing/2014/main" id="{CBFC64E4-6CB9-B24D-87E1-3A2AE81FB19D}"/>
              </a:ext>
            </a:extLst>
          </p:cNvPr>
          <p:cNvSpPr/>
          <p:nvPr/>
        </p:nvSpPr>
        <p:spPr>
          <a:xfrm>
            <a:off x="551650" y="43274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a:extLst>
              <a:ext uri="{FF2B5EF4-FFF2-40B4-BE49-F238E27FC236}">
                <a16:creationId xmlns:a16="http://schemas.microsoft.com/office/drawing/2014/main" id="{98B0E1B3-5265-194C-A4FA-F858E1CBF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000" y="234828"/>
            <a:ext cx="2108534" cy="659442"/>
          </a:xfrm>
          <a:prstGeom prst="rect">
            <a:avLst/>
          </a:prstGeom>
        </p:spPr>
      </p:pic>
    </p:spTree>
    <p:extLst>
      <p:ext uri="{BB962C8B-B14F-4D97-AF65-F5344CB8AC3E}">
        <p14:creationId xmlns:p14="http://schemas.microsoft.com/office/powerpoint/2010/main" val="404235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100" y="1321389"/>
            <a:ext cx="12177900" cy="3805594"/>
          </a:xfrm>
          <a:prstGeom prst="rect">
            <a:avLst/>
          </a:prstGeom>
          <a:noFill/>
          <a:ln w="9525">
            <a:noFill/>
            <a:miter lim="800000"/>
            <a:headEnd/>
            <a:tailEnd/>
          </a:ln>
          <a:effectLst/>
        </p:spPr>
      </p:pic>
      <p:sp>
        <p:nvSpPr>
          <p:cNvPr id="2" name="标题 1"/>
          <p:cNvSpPr>
            <a:spLocks noGrp="1"/>
          </p:cNvSpPr>
          <p:nvPr>
            <p:ph type="title"/>
          </p:nvPr>
        </p:nvSpPr>
        <p:spPr>
          <a:xfrm>
            <a:off x="980910" y="0"/>
            <a:ext cx="10515600" cy="1325563"/>
          </a:xfrm>
        </p:spPr>
        <p:txBody>
          <a:bodyPr>
            <a:normAutofit/>
          </a:bodyPr>
          <a:lstStyle/>
          <a:p>
            <a:r>
              <a:rPr lang="zh-CN" altLang="en-US" sz="2800" dirty="0"/>
              <a:t> </a:t>
            </a:r>
            <a:r>
              <a:rPr lang="zh-CN" altLang="en-US" sz="2800" b="1" dirty="0">
                <a:latin typeface="+mj-ea"/>
              </a:rPr>
              <a:t>我们的不同之处</a:t>
            </a:r>
          </a:p>
        </p:txBody>
      </p:sp>
      <p:sp>
        <p:nvSpPr>
          <p:cNvPr id="6" name="KSO_Shape"/>
          <p:cNvSpPr/>
          <p:nvPr/>
        </p:nvSpPr>
        <p:spPr>
          <a:xfrm>
            <a:off x="551650" y="43274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8" name="Group 15"/>
          <p:cNvGrpSpPr/>
          <p:nvPr/>
        </p:nvGrpSpPr>
        <p:grpSpPr>
          <a:xfrm>
            <a:off x="216777" y="3929508"/>
            <a:ext cx="2520000" cy="1979505"/>
            <a:chOff x="227348" y="4257212"/>
            <a:chExt cx="2520000" cy="1979505"/>
          </a:xfrm>
        </p:grpSpPr>
        <p:sp>
          <p:nvSpPr>
            <p:cNvPr id="9" name="Rectangle 3"/>
            <p:cNvSpPr/>
            <p:nvPr/>
          </p:nvSpPr>
          <p:spPr>
            <a:xfrm>
              <a:off x="227348" y="5696717"/>
              <a:ext cx="252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50000"/>
                      <a:lumOff val="50000"/>
                    </a:schemeClr>
                  </a:solidFill>
                  <a:latin typeface="+mj-ea"/>
                  <a:ea typeface="+mj-ea"/>
                  <a:cs typeface="Open Sans" pitchFamily="34" charset="0"/>
                </a:rPr>
                <a:t>专业化</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7348" y="4257212"/>
              <a:ext cx="1080000" cy="1080000"/>
            </a:xfrm>
            <a:prstGeom prst="ellipse">
              <a:avLst/>
            </a:prstGeom>
            <a:ln w="38100">
              <a:noFill/>
            </a:ln>
          </p:spPr>
        </p:pic>
      </p:grpSp>
      <p:grpSp>
        <p:nvGrpSpPr>
          <p:cNvPr id="11" name="Group 16"/>
          <p:cNvGrpSpPr/>
          <p:nvPr/>
        </p:nvGrpSpPr>
        <p:grpSpPr>
          <a:xfrm>
            <a:off x="2560980" y="3897794"/>
            <a:ext cx="2520000" cy="1979505"/>
            <a:chOff x="2545123" y="4257212"/>
            <a:chExt cx="2520000" cy="1979505"/>
          </a:xfrm>
        </p:grpSpPr>
        <p:sp>
          <p:nvSpPr>
            <p:cNvPr id="12" name="Rectangle 5"/>
            <p:cNvSpPr/>
            <p:nvPr/>
          </p:nvSpPr>
          <p:spPr>
            <a:xfrm>
              <a:off x="2545123" y="5696717"/>
              <a:ext cx="252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lumMod val="50000"/>
                    <a:lumOff val="50000"/>
                  </a:schemeClr>
                </a:solidFill>
                <a:ea typeface="Open Sans" pitchFamily="34" charset="0"/>
                <a:cs typeface="Open Sans" pitchFamily="34" charset="0"/>
              </a:endParaRPr>
            </a:p>
            <a:p>
              <a:pPr algn="ctr"/>
              <a:r>
                <a:rPr lang="zh-CN" altLang="en-US" b="1" dirty="0">
                  <a:solidFill>
                    <a:schemeClr val="tx1">
                      <a:lumMod val="50000"/>
                      <a:lumOff val="50000"/>
                    </a:schemeClr>
                  </a:solidFill>
                  <a:latin typeface="+mj-ea"/>
                  <a:ea typeface="+mj-ea"/>
                  <a:cs typeface="Open Sans" pitchFamily="34" charset="0"/>
                </a:rPr>
                <a:t>定制服务</a:t>
              </a:r>
            </a:p>
            <a:p>
              <a:pPr algn="ctr"/>
              <a:endParaRPr lang="en-US" b="1" dirty="0">
                <a:solidFill>
                  <a:schemeClr val="tx1">
                    <a:lumMod val="50000"/>
                    <a:lumOff val="50000"/>
                  </a:schemeClr>
                </a:solidFill>
                <a:ea typeface="Open Sans" pitchFamily="34" charset="0"/>
                <a:cs typeface="Open Sans" pitchFamily="34" charset="0"/>
              </a:endParaRPr>
            </a:p>
          </p:txBody>
        </p:sp>
        <p:pic>
          <p:nvPicPr>
            <p:cNvPr id="13"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5680" y="4257212"/>
              <a:ext cx="1080000" cy="1080000"/>
            </a:xfrm>
            <a:prstGeom prst="ellipse">
              <a:avLst/>
            </a:prstGeom>
            <a:ln w="38100">
              <a:noFill/>
            </a:ln>
          </p:spPr>
        </p:pic>
      </p:grpSp>
      <p:grpSp>
        <p:nvGrpSpPr>
          <p:cNvPr id="14" name="Group 17"/>
          <p:cNvGrpSpPr/>
          <p:nvPr/>
        </p:nvGrpSpPr>
        <p:grpSpPr>
          <a:xfrm>
            <a:off x="4830715" y="3908365"/>
            <a:ext cx="2520000" cy="1980100"/>
            <a:chOff x="4836001" y="4257212"/>
            <a:chExt cx="2520000" cy="1980100"/>
          </a:xfrm>
        </p:grpSpPr>
        <p:sp>
          <p:nvSpPr>
            <p:cNvPr id="15" name="Rectangle 4"/>
            <p:cNvSpPr/>
            <p:nvPr/>
          </p:nvSpPr>
          <p:spPr>
            <a:xfrm>
              <a:off x="4836001" y="5697312"/>
              <a:ext cx="252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50000"/>
                      <a:lumOff val="50000"/>
                    </a:schemeClr>
                  </a:solidFill>
                  <a:latin typeface="+mj-ea"/>
                  <a:ea typeface="+mj-ea"/>
                  <a:cs typeface="Open Sans" pitchFamily="34" charset="0"/>
                </a:rPr>
                <a:t>客户服务</a:t>
              </a:r>
            </a:p>
          </p:txBody>
        </p:sp>
        <p:pic>
          <p:nvPicPr>
            <p:cNvPr id="16"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56001" y="4257212"/>
              <a:ext cx="1080000" cy="1080000"/>
            </a:xfrm>
            <a:prstGeom prst="ellipse">
              <a:avLst/>
            </a:prstGeom>
            <a:ln w="38100">
              <a:noFill/>
            </a:ln>
          </p:spPr>
        </p:pic>
      </p:grpSp>
      <p:grpSp>
        <p:nvGrpSpPr>
          <p:cNvPr id="17" name="Group 18"/>
          <p:cNvGrpSpPr/>
          <p:nvPr/>
        </p:nvGrpSpPr>
        <p:grpSpPr>
          <a:xfrm>
            <a:off x="7264195" y="3881939"/>
            <a:ext cx="2520000" cy="1979505"/>
            <a:chOff x="7248339" y="4257212"/>
            <a:chExt cx="2520000" cy="1979505"/>
          </a:xfrm>
        </p:grpSpPr>
        <p:sp>
          <p:nvSpPr>
            <p:cNvPr id="18" name="Rectangle 6"/>
            <p:cNvSpPr/>
            <p:nvPr/>
          </p:nvSpPr>
          <p:spPr>
            <a:xfrm>
              <a:off x="7248339" y="5696717"/>
              <a:ext cx="252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lumMod val="50000"/>
                    <a:lumOff val="50000"/>
                  </a:schemeClr>
                </a:solidFill>
                <a:ea typeface="Open Sans" pitchFamily="34" charset="0"/>
                <a:cs typeface="Open Sans" pitchFamily="34" charset="0"/>
              </a:endParaRPr>
            </a:p>
            <a:p>
              <a:pPr algn="ctr"/>
              <a:r>
                <a:rPr lang="zh-CN" altLang="en-US" b="1" dirty="0">
                  <a:solidFill>
                    <a:schemeClr val="tx1">
                      <a:lumMod val="50000"/>
                      <a:lumOff val="50000"/>
                    </a:schemeClr>
                  </a:solidFill>
                  <a:latin typeface="+mj-ea"/>
                  <a:ea typeface="+mj-ea"/>
                  <a:cs typeface="Open Sans" pitchFamily="34" charset="0"/>
                </a:rPr>
                <a:t>候选人</a:t>
              </a:r>
              <a:endParaRPr lang="en-US" altLang="zh-CN" b="1" dirty="0">
                <a:solidFill>
                  <a:schemeClr val="tx1">
                    <a:lumMod val="50000"/>
                    <a:lumOff val="50000"/>
                  </a:schemeClr>
                </a:solidFill>
                <a:latin typeface="+mj-ea"/>
                <a:ea typeface="+mj-ea"/>
                <a:cs typeface="Open Sans" pitchFamily="34" charset="0"/>
              </a:endParaRPr>
            </a:p>
            <a:p>
              <a:pPr algn="ctr"/>
              <a:r>
                <a:rPr lang="zh-CN" altLang="en-US" b="1" dirty="0">
                  <a:solidFill>
                    <a:schemeClr val="tx1">
                      <a:lumMod val="50000"/>
                      <a:lumOff val="50000"/>
                    </a:schemeClr>
                  </a:solidFill>
                  <a:latin typeface="+mj-ea"/>
                  <a:ea typeface="+mj-ea"/>
                  <a:cs typeface="Open Sans" pitchFamily="34" charset="0"/>
                </a:rPr>
                <a:t>筛选与评估</a:t>
              </a:r>
            </a:p>
            <a:p>
              <a:pPr algn="ctr"/>
              <a:endParaRPr lang="en-US" b="1" dirty="0">
                <a:solidFill>
                  <a:schemeClr val="tx1">
                    <a:lumMod val="50000"/>
                    <a:lumOff val="50000"/>
                  </a:schemeClr>
                </a:solidFill>
                <a:ea typeface="Open Sans" pitchFamily="34" charset="0"/>
                <a:cs typeface="Open Sans" pitchFamily="34" charset="0"/>
              </a:endParaRPr>
            </a:p>
          </p:txBody>
        </p:sp>
        <p:pic>
          <p:nvPicPr>
            <p:cNvPr id="19"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22344" y="4257212"/>
              <a:ext cx="1080000" cy="1080000"/>
            </a:xfrm>
            <a:prstGeom prst="ellipse">
              <a:avLst/>
            </a:prstGeom>
            <a:ln w="38100">
              <a:noFill/>
            </a:ln>
          </p:spPr>
        </p:pic>
      </p:grpSp>
      <p:grpSp>
        <p:nvGrpSpPr>
          <p:cNvPr id="20" name="Group 19"/>
          <p:cNvGrpSpPr/>
          <p:nvPr/>
        </p:nvGrpSpPr>
        <p:grpSpPr>
          <a:xfrm>
            <a:off x="9672000" y="3903080"/>
            <a:ext cx="2520000" cy="1980100"/>
            <a:chOff x="9660676" y="4257212"/>
            <a:chExt cx="2520000" cy="1980100"/>
          </a:xfrm>
        </p:grpSpPr>
        <p:sp>
          <p:nvSpPr>
            <p:cNvPr id="21" name="Rectangle 7"/>
            <p:cNvSpPr/>
            <p:nvPr/>
          </p:nvSpPr>
          <p:spPr>
            <a:xfrm>
              <a:off x="9660676" y="5697312"/>
              <a:ext cx="252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50000"/>
                      <a:lumOff val="50000"/>
                    </a:schemeClr>
                  </a:solidFill>
                  <a:latin typeface="+mj-ea"/>
                  <a:ea typeface="+mj-ea"/>
                  <a:cs typeface="Open Sans" pitchFamily="34" charset="0"/>
                </a:rPr>
                <a:t>我们的员工</a:t>
              </a:r>
              <a:endParaRPr lang="en-US" altLang="en-US" b="1" dirty="0">
                <a:solidFill>
                  <a:schemeClr val="tx1">
                    <a:lumMod val="50000"/>
                    <a:lumOff val="50000"/>
                  </a:schemeClr>
                </a:solidFill>
                <a:latin typeface="+mj-ea"/>
                <a:ea typeface="+mj-ea"/>
                <a:cs typeface="Open Sans" pitchFamily="34" charset="0"/>
              </a:endParaRPr>
            </a:p>
          </p:txBody>
        </p:sp>
        <p:pic>
          <p:nvPicPr>
            <p:cNvPr id="22"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380676" y="4257212"/>
              <a:ext cx="1080000" cy="1080000"/>
            </a:xfrm>
            <a:prstGeom prst="ellipse">
              <a:avLst/>
            </a:prstGeom>
            <a:ln w="38100">
              <a:noFill/>
            </a:ln>
          </p:spPr>
        </p:pic>
      </p:grpSp>
      <p:pic>
        <p:nvPicPr>
          <p:cNvPr id="23" name="图片 22">
            <a:extLst>
              <a:ext uri="{FF2B5EF4-FFF2-40B4-BE49-F238E27FC236}">
                <a16:creationId xmlns:a16="http://schemas.microsoft.com/office/drawing/2014/main" id="{E0FBAD04-F93B-4F4F-A889-BC662098D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2000" y="234828"/>
            <a:ext cx="2108534" cy="65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196" y="0"/>
            <a:ext cx="10515600" cy="1325563"/>
          </a:xfrm>
        </p:spPr>
        <p:txBody>
          <a:bodyPr>
            <a:normAutofit/>
          </a:bodyPr>
          <a:lstStyle/>
          <a:p>
            <a:r>
              <a:rPr lang="zh-CN" altLang="en-US" sz="2800" b="1" dirty="0">
                <a:latin typeface="+mj-ea"/>
              </a:rPr>
              <a:t>选择我们的理由</a:t>
            </a:r>
          </a:p>
        </p:txBody>
      </p:sp>
      <p:sp>
        <p:nvSpPr>
          <p:cNvPr id="5" name="Rectangle 47"/>
          <p:cNvSpPr/>
          <p:nvPr/>
        </p:nvSpPr>
        <p:spPr>
          <a:xfrm>
            <a:off x="5847579" y="1451628"/>
            <a:ext cx="6096000" cy="47606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540000" rtlCol="0" anchor="ctr"/>
          <a:lstStyle/>
          <a:p>
            <a:pPr marL="536575" indent="-361950">
              <a:spcBef>
                <a:spcPts val="600"/>
              </a:spcBef>
              <a:spcAft>
                <a:spcPts val="600"/>
              </a:spcAft>
              <a:buFont typeface="Arial" panose="020B0604020202020204" pitchFamily="34" charset="0"/>
              <a:buChar char="•"/>
            </a:pPr>
            <a:r>
              <a:rPr lang="zh-CN" altLang="en-US" sz="1600" dirty="0"/>
              <a:t>崇尚专业和专注的精神，将这种精神融入到了每一位员工和工作中的方方面面</a:t>
            </a:r>
            <a:endParaRPr lang="en-US" altLang="zh-CN" sz="1600" dirty="0"/>
          </a:p>
          <a:p>
            <a:pPr marL="536575" indent="-361950">
              <a:spcBef>
                <a:spcPts val="600"/>
              </a:spcBef>
              <a:spcAft>
                <a:spcPts val="600"/>
              </a:spcAft>
              <a:buFont typeface="Arial" panose="020B0604020202020204" pitchFamily="34" charset="0"/>
              <a:buChar char="•"/>
            </a:pPr>
            <a:r>
              <a:rPr lang="zh-CN" altLang="en-US" sz="1600" dirty="0">
                <a:solidFill>
                  <a:schemeClr val="bg1"/>
                </a:solidFill>
              </a:rPr>
              <a:t>专注于细分领域的招聘经验和能力</a:t>
            </a:r>
            <a:endParaRPr lang="en-US" altLang="zh-CN" sz="1600" dirty="0">
              <a:solidFill>
                <a:schemeClr val="bg1"/>
              </a:solidFill>
            </a:endParaRPr>
          </a:p>
          <a:p>
            <a:pPr marL="536575" indent="-361950">
              <a:spcBef>
                <a:spcPts val="600"/>
              </a:spcBef>
              <a:spcAft>
                <a:spcPts val="600"/>
              </a:spcAft>
              <a:buFont typeface="Arial" panose="020B0604020202020204" pitchFamily="34" charset="0"/>
              <a:buChar char="•"/>
            </a:pPr>
            <a:r>
              <a:rPr lang="zh-CN" altLang="en-US" sz="1600" dirty="0"/>
              <a:t>我们每一位员工在均出自生物医药领域，这些优势，可以使我们掌握行业领域的最新发展趋势和可靠信息来源</a:t>
            </a:r>
            <a:endParaRPr lang="en-US" altLang="zh-CN" sz="1600" dirty="0"/>
          </a:p>
          <a:p>
            <a:pPr marL="536575" indent="-361950">
              <a:spcBef>
                <a:spcPts val="600"/>
              </a:spcBef>
              <a:spcAft>
                <a:spcPts val="600"/>
              </a:spcAft>
              <a:buFont typeface="Arial" panose="020B0604020202020204" pitchFamily="34" charset="0"/>
              <a:buChar char="•"/>
            </a:pPr>
            <a:r>
              <a:rPr lang="en-US" sz="1600" dirty="0">
                <a:solidFill>
                  <a:schemeClr val="bg1"/>
                </a:solidFill>
              </a:rPr>
              <a:t>“</a:t>
            </a:r>
            <a:r>
              <a:rPr lang="zh-CN" altLang="en-US" sz="1600" dirty="0">
                <a:solidFill>
                  <a:schemeClr val="bg1"/>
                </a:solidFill>
              </a:rPr>
              <a:t>对待客户一视同仁</a:t>
            </a:r>
            <a:r>
              <a:rPr lang="en-US" sz="1600" dirty="0">
                <a:solidFill>
                  <a:schemeClr val="bg1"/>
                </a:solidFill>
              </a:rPr>
              <a:t>”</a:t>
            </a:r>
          </a:p>
          <a:p>
            <a:pPr marL="536575" indent="-361950">
              <a:spcBef>
                <a:spcPts val="600"/>
              </a:spcBef>
              <a:spcAft>
                <a:spcPts val="600"/>
              </a:spcAft>
              <a:buFont typeface="Arial" panose="020B0604020202020204" pitchFamily="34" charset="0"/>
              <a:buChar char="•"/>
            </a:pPr>
            <a:r>
              <a:rPr lang="zh-CN" altLang="en-US" sz="1600" dirty="0">
                <a:solidFill>
                  <a:schemeClr val="bg1"/>
                </a:solidFill>
              </a:rPr>
              <a:t>深入了解客户业务</a:t>
            </a:r>
            <a:endParaRPr lang="en-US" altLang="zh-CN" sz="1600" dirty="0">
              <a:solidFill>
                <a:schemeClr val="bg1"/>
              </a:solidFill>
            </a:endParaRPr>
          </a:p>
          <a:p>
            <a:pPr marL="536575" indent="-361950">
              <a:spcBef>
                <a:spcPts val="600"/>
              </a:spcBef>
              <a:spcAft>
                <a:spcPts val="600"/>
              </a:spcAft>
              <a:buFont typeface="Arial" panose="020B0604020202020204" pitchFamily="34" charset="0"/>
              <a:buChar char="•"/>
            </a:pPr>
            <a:r>
              <a:rPr lang="zh-CN" altLang="en-US" sz="1600" dirty="0">
                <a:solidFill>
                  <a:schemeClr val="bg1"/>
                </a:solidFill>
              </a:rPr>
              <a:t>长期客户合作关系</a:t>
            </a:r>
            <a:endParaRPr lang="en-US" sz="1600" dirty="0">
              <a:solidFill>
                <a:schemeClr val="bg1"/>
              </a:solidFill>
            </a:endParaRPr>
          </a:p>
        </p:txBody>
      </p:sp>
      <p:sp>
        <p:nvSpPr>
          <p:cNvPr id="7" name="KSO_Shape"/>
          <p:cNvSpPr/>
          <p:nvPr/>
        </p:nvSpPr>
        <p:spPr>
          <a:xfrm>
            <a:off x="533885" y="423291"/>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050" name="Picture 2"/>
          <p:cNvPicPr>
            <a:picLocks noChangeAspect="1" noChangeArrowheads="1"/>
          </p:cNvPicPr>
          <p:nvPr/>
        </p:nvPicPr>
        <p:blipFill>
          <a:blip r:embed="rId2" cstate="print"/>
          <a:srcRect/>
          <a:stretch>
            <a:fillRect/>
          </a:stretch>
        </p:blipFill>
        <p:spPr bwMode="auto">
          <a:xfrm>
            <a:off x="269563" y="1472026"/>
            <a:ext cx="5581540" cy="4733209"/>
          </a:xfrm>
          <a:prstGeom prst="rect">
            <a:avLst/>
          </a:prstGeom>
          <a:noFill/>
          <a:ln w="9525">
            <a:noFill/>
            <a:miter lim="800000"/>
            <a:headEnd/>
            <a:tailEnd/>
          </a:ln>
          <a:effectLst/>
        </p:spPr>
      </p:pic>
      <p:pic>
        <p:nvPicPr>
          <p:cNvPr id="8" name="图片 7">
            <a:extLst>
              <a:ext uri="{FF2B5EF4-FFF2-40B4-BE49-F238E27FC236}">
                <a16:creationId xmlns:a16="http://schemas.microsoft.com/office/drawing/2014/main" id="{607AB19A-1524-A54E-9BC7-04E9DEC70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830675" y="2276963"/>
            <a:ext cx="167148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56259" y="1738946"/>
            <a:ext cx="4202011" cy="523220"/>
          </a:xfrm>
          <a:prstGeom prst="rect">
            <a:avLst/>
          </a:prstGeom>
          <a:noFill/>
        </p:spPr>
        <p:txBody>
          <a:bodyPr wrap="square" rtlCol="0">
            <a:spAutoFit/>
          </a:bodyPr>
          <a:lstStyle/>
          <a:p>
            <a:r>
              <a:rPr lang="zh-CN" altLang="en-US" sz="2800" dirty="0"/>
              <a:t>联系我们</a:t>
            </a:r>
          </a:p>
        </p:txBody>
      </p:sp>
      <p:sp>
        <p:nvSpPr>
          <p:cNvPr id="11" name="TextBox 10"/>
          <p:cNvSpPr txBox="1"/>
          <p:nvPr/>
        </p:nvSpPr>
        <p:spPr>
          <a:xfrm>
            <a:off x="829831" y="2674488"/>
            <a:ext cx="4756994" cy="1477328"/>
          </a:xfrm>
          <a:prstGeom prst="rect">
            <a:avLst/>
          </a:prstGeom>
          <a:noFill/>
        </p:spPr>
        <p:txBody>
          <a:bodyPr wrap="square" rtlCol="0">
            <a:spAutoFit/>
          </a:bodyPr>
          <a:lstStyle/>
          <a:p>
            <a:r>
              <a:rPr lang="zh-CN" altLang="en-US" b="1" dirty="0"/>
              <a:t>上海</a:t>
            </a:r>
            <a:endParaRPr lang="en-US" altLang="zh-CN" b="1" dirty="0"/>
          </a:p>
          <a:p>
            <a:r>
              <a:rPr lang="zh-CN" altLang="en-US" dirty="0"/>
              <a:t>上海市静安区新闸路</a:t>
            </a:r>
            <a:r>
              <a:rPr lang="en-US" altLang="zh-CN" dirty="0"/>
              <a:t>831</a:t>
            </a:r>
            <a:r>
              <a:rPr lang="zh-CN" altLang="en-US" dirty="0"/>
              <a:t>号丽都鑫贵大厦</a:t>
            </a:r>
            <a:r>
              <a:rPr lang="en-US" altLang="zh-CN" dirty="0"/>
              <a:t>21</a:t>
            </a:r>
            <a:r>
              <a:rPr lang="zh-CN" altLang="en-US" dirty="0"/>
              <a:t>层（ </a:t>
            </a:r>
            <a:r>
              <a:rPr lang="en-US" altLang="zh-CN" dirty="0"/>
              <a:t>200041 </a:t>
            </a:r>
            <a:r>
              <a:rPr lang="zh-CN" altLang="en-US" dirty="0"/>
              <a:t>）</a:t>
            </a:r>
            <a:endParaRPr lang="en-US" altLang="zh-CN" dirty="0"/>
          </a:p>
          <a:p>
            <a:r>
              <a:rPr lang="zh-CN" altLang="en-US" dirty="0"/>
              <a:t>电话：</a:t>
            </a:r>
            <a:r>
              <a:rPr lang="en-US" altLang="zh-CN" dirty="0"/>
              <a:t>+86-21-52658075</a:t>
            </a:r>
          </a:p>
          <a:p>
            <a:r>
              <a:rPr lang="zh-CN" altLang="en-US" dirty="0"/>
              <a:t>邮箱：</a:t>
            </a:r>
            <a:r>
              <a:rPr lang="en-US" altLang="zh-CN" dirty="0"/>
              <a:t>shanghai@hoyomed.com</a:t>
            </a:r>
            <a:endParaRPr lang="zh-CN" altLang="en-US" dirty="0"/>
          </a:p>
        </p:txBody>
      </p:sp>
      <p:sp>
        <p:nvSpPr>
          <p:cNvPr id="13" name="TextBox 12"/>
          <p:cNvSpPr txBox="1"/>
          <p:nvPr/>
        </p:nvSpPr>
        <p:spPr>
          <a:xfrm>
            <a:off x="6156783" y="2641893"/>
            <a:ext cx="4756994" cy="1477328"/>
          </a:xfrm>
          <a:prstGeom prst="rect">
            <a:avLst/>
          </a:prstGeom>
          <a:noFill/>
        </p:spPr>
        <p:txBody>
          <a:bodyPr wrap="square" rtlCol="0">
            <a:spAutoFit/>
          </a:bodyPr>
          <a:lstStyle/>
          <a:p>
            <a:r>
              <a:rPr lang="zh-CN" altLang="en-US" b="1" dirty="0"/>
              <a:t>杭州</a:t>
            </a:r>
            <a:endParaRPr lang="en-US" altLang="zh-CN" b="1" dirty="0"/>
          </a:p>
          <a:p>
            <a:r>
              <a:rPr lang="zh-CN" altLang="en-US" dirty="0"/>
              <a:t>杭州市上城区钱江路</a:t>
            </a:r>
            <a:r>
              <a:rPr lang="en-US" altLang="zh-CN" dirty="0"/>
              <a:t>58</a:t>
            </a:r>
            <a:r>
              <a:rPr lang="zh-CN" altLang="en-US" dirty="0"/>
              <a:t>号赞成太和广场</a:t>
            </a:r>
            <a:r>
              <a:rPr lang="en-US" altLang="zh-CN" dirty="0"/>
              <a:t>8</a:t>
            </a:r>
            <a:r>
              <a:rPr lang="zh-CN" altLang="en-US" dirty="0"/>
              <a:t>幢</a:t>
            </a:r>
            <a:r>
              <a:rPr lang="en-US" altLang="zh-CN" dirty="0"/>
              <a:t>1101</a:t>
            </a:r>
            <a:r>
              <a:rPr lang="zh-CN" altLang="en-US" dirty="0"/>
              <a:t>室</a:t>
            </a:r>
            <a:endParaRPr lang="en-US" altLang="zh-CN" dirty="0"/>
          </a:p>
          <a:p>
            <a:r>
              <a:rPr lang="zh-CN" altLang="en-US" dirty="0"/>
              <a:t>电话：</a:t>
            </a:r>
            <a:r>
              <a:rPr lang="en-US" altLang="zh-CN" dirty="0"/>
              <a:t> + 86-571-87753652</a:t>
            </a:r>
          </a:p>
          <a:p>
            <a:r>
              <a:rPr lang="zh-CN" altLang="en-US" dirty="0"/>
              <a:t>邮箱：</a:t>
            </a:r>
            <a:r>
              <a:rPr lang="en-US" altLang="zh-CN" dirty="0" err="1"/>
              <a:t>hangzhou@hoyomed.com</a:t>
            </a:r>
            <a:endParaRPr lang="zh-CN" altLang="en-US" dirty="0"/>
          </a:p>
        </p:txBody>
      </p:sp>
      <p:pic>
        <p:nvPicPr>
          <p:cNvPr id="9" name="图片 8">
            <a:extLst>
              <a:ext uri="{FF2B5EF4-FFF2-40B4-BE49-F238E27FC236}">
                <a16:creationId xmlns:a16="http://schemas.microsoft.com/office/drawing/2014/main" id="{6FBF26A3-ABDC-B046-85FF-52658FA8C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4" y="246116"/>
            <a:ext cx="2642051" cy="8262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895"/>
            <a:ext cx="2010487" cy="923330"/>
          </a:xfrm>
          <a:prstGeom prst="rect">
            <a:avLst/>
          </a:prstGeom>
          <a:noFill/>
        </p:spPr>
        <p:txBody>
          <a:bodyPr wrap="none" rtlCol="0">
            <a:spAutoFit/>
          </a:bodyPr>
          <a:lstStyle/>
          <a:p>
            <a:r>
              <a:rPr lang="en-US" altLang="zh-CN" sz="5400" dirty="0">
                <a:solidFill>
                  <a:srgbClr val="FF0000"/>
                </a:solidFill>
                <a:latin typeface="Calibri Light" panose="020F0302020204030204" pitchFamily="34" charset="0"/>
              </a:rPr>
              <a:t> YMED</a:t>
            </a:r>
            <a:endParaRPr lang="zh-CN" altLang="en-US" sz="5400" dirty="0">
              <a:solidFill>
                <a:srgbClr val="FF0000"/>
              </a:solidFill>
              <a:latin typeface="Calibri Light" panose="020F0302020204030204" pitchFamily="34" charset="0"/>
            </a:endParaRPr>
          </a:p>
        </p:txBody>
      </p:sp>
      <p:sp>
        <p:nvSpPr>
          <p:cNvPr id="7" name="文本框 6"/>
          <p:cNvSpPr txBox="1"/>
          <p:nvPr/>
        </p:nvSpPr>
        <p:spPr>
          <a:xfrm>
            <a:off x="3177329" y="2891134"/>
            <a:ext cx="612668" cy="923330"/>
          </a:xfrm>
          <a:prstGeom prst="rect">
            <a:avLst/>
          </a:prstGeom>
          <a:noFill/>
        </p:spPr>
        <p:txBody>
          <a:bodyPr wrap="none" rtlCol="0">
            <a:spAutoFit/>
          </a:bodyPr>
          <a:lstStyle/>
          <a:p>
            <a:r>
              <a:rPr lang="en-US" altLang="zh-CN" sz="5400" dirty="0">
                <a:solidFill>
                  <a:srgbClr val="FF0000"/>
                </a:solidFill>
                <a:latin typeface="Calibri Light" panose="020F0302020204030204" pitchFamily="34" charset="0"/>
              </a:rPr>
              <a:t>H</a:t>
            </a:r>
          </a:p>
        </p:txBody>
      </p:sp>
      <p:sp>
        <p:nvSpPr>
          <p:cNvPr id="9" name="文本框 8"/>
          <p:cNvSpPr txBox="1"/>
          <p:nvPr/>
        </p:nvSpPr>
        <p:spPr>
          <a:xfrm>
            <a:off x="6707222" y="3052717"/>
            <a:ext cx="2405152" cy="430887"/>
          </a:xfrm>
          <a:prstGeom prst="rect">
            <a:avLst/>
          </a:prstGeom>
          <a:noFill/>
        </p:spPr>
        <p:txBody>
          <a:bodyPr wrap="square" rtlCol="0">
            <a:spAutoFit/>
          </a:bodyPr>
          <a:lstStyle/>
          <a:p>
            <a:pPr algn="just"/>
            <a:r>
              <a:rPr lang="zh-CN" altLang="en-US" sz="1100" dirty="0">
                <a:solidFill>
                  <a:srgbClr val="3A3A3A"/>
                </a:solidFill>
                <a:latin typeface="Calibri Light" panose="020F0302020204030204" pitchFamily="34" charset="0"/>
              </a:rPr>
              <a:t>一直以来我们深耕生物医药领域，为企业和人才构建新的链接。</a:t>
            </a: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393331" y="1020631"/>
            <a:ext cx="1415772"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关于我们</a:t>
            </a:r>
          </a:p>
        </p:txBody>
      </p:sp>
      <p:sp>
        <p:nvSpPr>
          <p:cNvPr id="12" name="文本框 11"/>
          <p:cNvSpPr txBox="1"/>
          <p:nvPr/>
        </p:nvSpPr>
        <p:spPr>
          <a:xfrm>
            <a:off x="2412440" y="1482298"/>
            <a:ext cx="3068673" cy="307777"/>
          </a:xfrm>
          <a:prstGeom prst="rect">
            <a:avLst/>
          </a:prstGeom>
          <a:noFill/>
        </p:spPr>
        <p:txBody>
          <a:bodyPr wrap="square" rtlCol="0">
            <a:spAutoFit/>
          </a:bodyPr>
          <a:lstStyle/>
          <a:p>
            <a:pPr algn="just"/>
            <a:r>
              <a:rPr lang="zh-CN" altLang="en-US" sz="1400" b="1" dirty="0">
                <a:solidFill>
                  <a:srgbClr val="3A3A3A"/>
                </a:solidFill>
                <a:latin typeface="Calibri Light" panose="020F0302020204030204" pitchFamily="34" charset="0"/>
              </a:rPr>
              <a:t>专注于生物医药领域的企业咨询服务</a:t>
            </a: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09664"/>
            <a:ext cx="3841062" cy="877164"/>
            <a:chOff x="1469019" y="852991"/>
            <a:chExt cx="3841062" cy="877164"/>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366069" y="852991"/>
              <a:ext cx="1723550"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我们的服务</a:t>
              </a:r>
            </a:p>
          </p:txBody>
        </p:sp>
        <p:sp>
          <p:nvSpPr>
            <p:cNvPr id="19" name="文本框 18"/>
            <p:cNvSpPr txBox="1"/>
            <p:nvPr/>
          </p:nvSpPr>
          <p:spPr>
            <a:xfrm>
              <a:off x="2385179" y="1314658"/>
              <a:ext cx="2924902" cy="307777"/>
            </a:xfrm>
            <a:prstGeom prst="rect">
              <a:avLst/>
            </a:prstGeom>
            <a:noFill/>
          </p:spPr>
          <p:txBody>
            <a:bodyPr wrap="square" rtlCol="0">
              <a:spAutoFit/>
            </a:bodyPr>
            <a:lstStyle/>
            <a:p>
              <a:pPr algn="just"/>
              <a:r>
                <a:rPr lang="zh-CN" altLang="en-US" sz="1400" b="1" dirty="0">
                  <a:solidFill>
                    <a:srgbClr val="3A3A3A"/>
                  </a:solidFill>
                  <a:latin typeface="Calibri Light" panose="020F0302020204030204" pitchFamily="34" charset="0"/>
                </a:rPr>
                <a:t>高级人才猎聘及技术咨询认证服务</a:t>
              </a: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224423" y="4181985"/>
            <a:ext cx="1415772"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擅长领域</a:t>
            </a:r>
          </a:p>
        </p:txBody>
      </p:sp>
      <p:sp>
        <p:nvSpPr>
          <p:cNvPr id="29" name="文本框 28"/>
          <p:cNvSpPr txBox="1"/>
          <p:nvPr/>
        </p:nvSpPr>
        <p:spPr>
          <a:xfrm>
            <a:off x="1411242" y="4643652"/>
            <a:ext cx="3757194" cy="523220"/>
          </a:xfrm>
          <a:prstGeom prst="rect">
            <a:avLst/>
          </a:prstGeom>
          <a:noFill/>
        </p:spPr>
        <p:txBody>
          <a:bodyPr wrap="square" rtlCol="0" anchor="ctr" anchorCtr="0">
            <a:noAutofit/>
          </a:bodyPr>
          <a:lstStyle/>
          <a:p>
            <a:pPr algn="r"/>
            <a:r>
              <a:rPr lang="zh-CN" altLang="en-US" sz="1400" b="1" dirty="0">
                <a:solidFill>
                  <a:srgbClr val="3A3A3A"/>
                </a:solidFill>
                <a:latin typeface="Calibri Light" panose="020F0302020204030204" pitchFamily="34" charset="0"/>
              </a:rPr>
              <a:t>医药研发及工厂职能岗位的招聘</a:t>
            </a: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6817771" y="4931006"/>
            <a:ext cx="2339103"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为什么选择我们</a:t>
            </a:r>
          </a:p>
        </p:txBody>
      </p:sp>
      <p:sp>
        <p:nvSpPr>
          <p:cNvPr id="33" name="文本框 32"/>
          <p:cNvSpPr txBox="1"/>
          <p:nvPr/>
        </p:nvSpPr>
        <p:spPr>
          <a:xfrm>
            <a:off x="6353230" y="5392673"/>
            <a:ext cx="3408553" cy="307777"/>
          </a:xfrm>
          <a:prstGeom prst="rect">
            <a:avLst/>
          </a:prstGeom>
          <a:noFill/>
        </p:spPr>
        <p:txBody>
          <a:bodyPr wrap="square" rtlCol="0">
            <a:spAutoFit/>
          </a:bodyPr>
          <a:lstStyle/>
          <a:p>
            <a:pPr algn="r"/>
            <a:r>
              <a:rPr lang="zh-CN" altLang="en-US" sz="1400" b="1" dirty="0">
                <a:solidFill>
                  <a:srgbClr val="3A3A3A"/>
                </a:solidFill>
                <a:latin typeface="Calibri Light" panose="020F0302020204030204" pitchFamily="34" charset="0"/>
              </a:rPr>
              <a:t>我们的顾问在医药行业有多年的实战经验</a:t>
            </a: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8" name="图片 7">
            <a:extLst>
              <a:ext uri="{FF2B5EF4-FFF2-40B4-BE49-F238E27FC236}">
                <a16:creationId xmlns:a16="http://schemas.microsoft.com/office/drawing/2014/main" id="{D5F5799B-B149-4348-8705-B39DB4C4F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1415772"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关于我们</a:t>
            </a:r>
          </a:p>
        </p:txBody>
      </p:sp>
      <p:sp>
        <p:nvSpPr>
          <p:cNvPr id="14" name="文本框 13"/>
          <p:cNvSpPr txBox="1"/>
          <p:nvPr/>
        </p:nvSpPr>
        <p:spPr>
          <a:xfrm>
            <a:off x="4831790" y="3101548"/>
            <a:ext cx="4102659" cy="923330"/>
          </a:xfrm>
          <a:prstGeom prst="rect">
            <a:avLst/>
          </a:prstGeom>
          <a:noFill/>
        </p:spPr>
        <p:txBody>
          <a:bodyPr wrap="square" rtlCol="0">
            <a:spAutoFit/>
          </a:bodyPr>
          <a:lstStyle/>
          <a:p>
            <a:pPr algn="just"/>
            <a:r>
              <a:rPr lang="zh-CN" altLang="en-US" b="1" dirty="0">
                <a:solidFill>
                  <a:srgbClr val="3A3A3A"/>
                </a:solidFill>
                <a:latin typeface="Calibri Light" panose="020F0302020204030204" pitchFamily="34" charset="0"/>
              </a:rPr>
              <a:t>      </a:t>
            </a:r>
            <a:r>
              <a:rPr lang="zh-CN" altLang="en-US" sz="1600" b="1" dirty="0">
                <a:solidFill>
                  <a:srgbClr val="3A3A3A"/>
                </a:solidFill>
                <a:latin typeface="Calibri Light" panose="020F0302020204030204" pitchFamily="34" charset="0"/>
              </a:rPr>
              <a:t>互扬医药咨询一直以来深耕生物医药领域，为企业和人才构建新的链接，并不断成长为客户更值得信赖的合作伙伴</a:t>
            </a:r>
            <a:r>
              <a:rPr lang="zh-CN" altLang="en-US" b="1" dirty="0">
                <a:solidFill>
                  <a:srgbClr val="3A3A3A"/>
                </a:solidFill>
                <a:latin typeface="Calibri Light" panose="020F0302020204030204" pitchFamily="34" charset="0"/>
              </a:rPr>
              <a:t>。</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240397" y="3937514"/>
            <a:ext cx="1730273" cy="27161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5" name="图片 14">
            <a:extLst>
              <a:ext uri="{FF2B5EF4-FFF2-40B4-BE49-F238E27FC236}">
                <a16:creationId xmlns:a16="http://schemas.microsoft.com/office/drawing/2014/main" id="{85EE55BC-E045-D44C-AE24-DC5D20411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631" y="215380"/>
            <a:ext cx="2108534" cy="659442"/>
          </a:xfrm>
          <a:prstGeom prst="rect">
            <a:avLst/>
          </a:prstGeom>
        </p:spPr>
      </p:pic>
      <p:pic>
        <p:nvPicPr>
          <p:cNvPr id="18" name="图片 17">
            <a:extLst>
              <a:ext uri="{FF2B5EF4-FFF2-40B4-BE49-F238E27FC236}">
                <a16:creationId xmlns:a16="http://schemas.microsoft.com/office/drawing/2014/main" id="{7D23566C-4FA3-1048-AB04-0E415107D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631" y="215380"/>
            <a:ext cx="2108534" cy="6594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28040" y="1565545"/>
            <a:ext cx="3362632" cy="38050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p:cNvPicPr>
            <a:picLocks noChangeAspect="1"/>
          </p:cNvPicPr>
          <p:nvPr/>
        </p:nvPicPr>
        <p:blipFill>
          <a:blip r:embed="rId3" cstate="print">
            <a:grayscl/>
            <a:extLst>
              <a:ext uri="{28A0092B-C50C-407E-A947-70E740481C1C}">
                <a14:useLocalDpi xmlns:a14="http://schemas.microsoft.com/office/drawing/2010/main" val="0"/>
              </a:ext>
            </a:extLst>
          </a:blip>
          <a:srcRect t="30179" r="29172" b="30179"/>
          <a:stretch>
            <a:fillRect/>
          </a:stretch>
        </p:blipFill>
        <p:spPr>
          <a:xfrm>
            <a:off x="9438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p:cNvPicPr>
            <a:picLocks noChangeAspect="1"/>
          </p:cNvPicPr>
          <p:nvPr/>
        </p:nvPicPr>
        <p:blipFill>
          <a:blip r:embed="rId4" cstate="print">
            <a:grayscl/>
            <a:extLst>
              <a:ext uri="{28A0092B-C50C-407E-A947-70E740481C1C}">
                <a14:useLocalDpi xmlns:a14="http://schemas.microsoft.com/office/drawing/2010/main" val="0"/>
              </a:ext>
            </a:extLst>
          </a:blip>
          <a:srcRect l="5985" t="29561" r="18205" b="29561"/>
          <a:stretch>
            <a:fillRect/>
          </a:stretch>
        </p:blipFill>
        <p:spPr>
          <a:xfrm>
            <a:off x="9438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14" name="文本框 13"/>
          <p:cNvSpPr txBox="1"/>
          <p:nvPr/>
        </p:nvSpPr>
        <p:spPr>
          <a:xfrm>
            <a:off x="5921469" y="1592295"/>
            <a:ext cx="530518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rPr>
              <a:t>专注 专业 诚信高效</a:t>
            </a:r>
          </a:p>
        </p:txBody>
      </p:sp>
      <p:sp>
        <p:nvSpPr>
          <p:cNvPr id="17" name="KSO_Shape"/>
          <p:cNvSpPr/>
          <p:nvPr/>
        </p:nvSpPr>
        <p:spPr bwMode="auto">
          <a:xfrm>
            <a:off x="4489133" y="154065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0000"/>
          </a:solidFill>
          <a:ln>
            <a:solidFill>
              <a:srgbClr val="FF0000"/>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22" name="矩形 21"/>
          <p:cNvSpPr/>
          <p:nvPr/>
        </p:nvSpPr>
        <p:spPr>
          <a:xfrm>
            <a:off x="5962394" y="3881068"/>
            <a:ext cx="5806632" cy="6001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8050402" y="4512773"/>
            <a:ext cx="3708052"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053264" y="3839774"/>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31108" y="1844657"/>
            <a:ext cx="3018048" cy="2123658"/>
          </a:xfrm>
          <a:prstGeom prst="rect">
            <a:avLst/>
          </a:prstGeom>
          <a:noFill/>
        </p:spPr>
        <p:txBody>
          <a:bodyPr wrap="square" rtlCol="0">
            <a:spAutoFit/>
          </a:bodyPr>
          <a:lstStyle/>
          <a:p>
            <a:r>
              <a:rPr lang="zh-CN" altLang="en-US" dirty="0"/>
              <a:t>   </a:t>
            </a:r>
            <a:endParaRPr lang="en-US" altLang="zh-CN" dirty="0"/>
          </a:p>
          <a:p>
            <a:endParaRPr lang="en-US" altLang="zh-CN" dirty="0"/>
          </a:p>
          <a:p>
            <a:r>
              <a:rPr lang="en-US" altLang="zh-CN" sz="1600" dirty="0"/>
              <a:t>     </a:t>
            </a:r>
            <a:r>
              <a:rPr lang="zh-CN" altLang="en-US" sz="1600" dirty="0"/>
              <a:t>我们致力于为快速发展的生物医药机构及公司提供更好的咨询服务，包括引进更优秀的高级人才助力企业发展，同时也提供制药科学领域产品和认证技术服务。</a:t>
            </a:r>
          </a:p>
        </p:txBody>
      </p:sp>
      <p:sp>
        <p:nvSpPr>
          <p:cNvPr id="24" name="TextBox 23"/>
          <p:cNvSpPr txBox="1"/>
          <p:nvPr/>
        </p:nvSpPr>
        <p:spPr>
          <a:xfrm>
            <a:off x="5872245" y="2251644"/>
            <a:ext cx="5814104" cy="1569660"/>
          </a:xfrm>
          <a:prstGeom prst="rect">
            <a:avLst/>
          </a:prstGeom>
          <a:noFill/>
        </p:spPr>
        <p:txBody>
          <a:bodyPr wrap="square" rtlCol="0">
            <a:spAutoFit/>
          </a:bodyPr>
          <a:lstStyle/>
          <a:p>
            <a:r>
              <a:rPr lang="zh-CN" altLang="en-US" sz="1600" dirty="0"/>
              <a:t>闻道有先后，术业有专攻。</a:t>
            </a:r>
            <a:br>
              <a:rPr lang="zh-CN" altLang="en-US" sz="1600" dirty="0"/>
            </a:br>
            <a:r>
              <a:rPr lang="zh-CN" altLang="en-US" sz="1600" dirty="0"/>
              <a:t>我们坚持专业专注、诚信高效的服务理念，始终致力于生物医药领域人才的猎头及咨询服务。</a:t>
            </a:r>
            <a:br>
              <a:rPr lang="zh-CN" altLang="en-US" sz="1600" dirty="0"/>
            </a:br>
            <a:r>
              <a:rPr lang="zh-CN" altLang="en-US" sz="1600" dirty="0"/>
              <a:t>在始终遵守严格的市场规则前提下，我们积极构建生物医药企业以及高级人才之间新的价值链，为生物医药领域的发展奉献我们的力量。</a:t>
            </a:r>
          </a:p>
        </p:txBody>
      </p:sp>
      <p:pic>
        <p:nvPicPr>
          <p:cNvPr id="13" name="图片 12">
            <a:extLst>
              <a:ext uri="{FF2B5EF4-FFF2-40B4-BE49-F238E27FC236}">
                <a16:creationId xmlns:a16="http://schemas.microsoft.com/office/drawing/2014/main" id="{63D59328-9AA2-C446-A3BE-CD238D7F2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815" y="274963"/>
            <a:ext cx="2108534" cy="6594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6591" y="4038757"/>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2997090"/>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659257" y="408955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5761156" y="4510042"/>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5684913" y="435451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5657655" y="3690397"/>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5610271" y="3634089"/>
            <a:ext cx="637248" cy="619726"/>
            <a:chOff x="10010297" y="1858387"/>
            <a:chExt cx="637248" cy="619726"/>
          </a:xfrm>
          <a:solidFill>
            <a:srgbClr val="FF0000"/>
          </a:solidFill>
        </p:grpSpPr>
        <p:sp>
          <p:nvSpPr>
            <p:cNvPr id="7" name="椭圆 6"/>
            <p:cNvSpPr/>
            <p:nvPr/>
          </p:nvSpPr>
          <p:spPr>
            <a:xfrm>
              <a:off x="10010297" y="1858387"/>
              <a:ext cx="637248" cy="6197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p>
          </p:txBody>
        </p:sp>
        <p:sp>
          <p:nvSpPr>
            <p:cNvPr id="42" name="文本框 41"/>
            <p:cNvSpPr txBox="1"/>
            <p:nvPr/>
          </p:nvSpPr>
          <p:spPr>
            <a:xfrm>
              <a:off x="10066400" y="2004725"/>
              <a:ext cx="184730" cy="369332"/>
            </a:xfrm>
            <a:prstGeom prst="rect">
              <a:avLst/>
            </a:prstGeom>
            <a:grpFill/>
          </p:spPr>
          <p:txBody>
            <a:bodyPr wrap="none" rtlCol="0">
              <a:spAutoFit/>
            </a:bodyPr>
            <a:lstStyle/>
            <a:p>
              <a:pPr algn="ctr"/>
              <a:endParaRPr lang="zh-CN" altLang="en-US" dirty="0">
                <a:solidFill>
                  <a:schemeClr val="bg1"/>
                </a:solidFill>
              </a:endParaRPr>
            </a:p>
          </p:txBody>
        </p:sp>
      </p:grpSp>
      <p:grpSp>
        <p:nvGrpSpPr>
          <p:cNvPr id="43" name="组合 42"/>
          <p:cNvGrpSpPr/>
          <p:nvPr/>
        </p:nvGrpSpPr>
        <p:grpSpPr>
          <a:xfrm>
            <a:off x="5616944" y="4342279"/>
            <a:ext cx="619726" cy="619726"/>
            <a:chOff x="9862165" y="2413369"/>
            <a:chExt cx="619726" cy="619726"/>
          </a:xfrm>
          <a:solidFill>
            <a:srgbClr val="FF0000"/>
          </a:solidFill>
        </p:grpSpPr>
        <p:sp>
          <p:nvSpPr>
            <p:cNvPr id="132" name="椭圆 131"/>
            <p:cNvSpPr/>
            <p:nvPr/>
          </p:nvSpPr>
          <p:spPr>
            <a:xfrm>
              <a:off x="9862165" y="2413369"/>
              <a:ext cx="619726" cy="6197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3" name="文本框 132"/>
            <p:cNvSpPr txBox="1"/>
            <p:nvPr/>
          </p:nvSpPr>
          <p:spPr>
            <a:xfrm>
              <a:off x="9919394" y="2538566"/>
              <a:ext cx="543739" cy="307777"/>
            </a:xfrm>
            <a:prstGeom prst="rect">
              <a:avLst/>
            </a:prstGeom>
            <a:grpFill/>
          </p:spPr>
          <p:txBody>
            <a:bodyPr wrap="none" rtlCol="0">
              <a:spAutoFit/>
            </a:bodyPr>
            <a:lstStyle/>
            <a:p>
              <a:pPr algn="ctr"/>
              <a:r>
                <a:rPr lang="zh-CN" altLang="en-US" sz="1400" dirty="0">
                  <a:solidFill>
                    <a:schemeClr val="bg1"/>
                  </a:solidFill>
                </a:rPr>
                <a:t>杭州</a:t>
              </a:r>
            </a:p>
          </p:txBody>
        </p:sp>
      </p:grpSp>
      <p:sp>
        <p:nvSpPr>
          <p:cNvPr id="134" name="文本框 133"/>
          <p:cNvSpPr txBox="1"/>
          <p:nvPr/>
        </p:nvSpPr>
        <p:spPr>
          <a:xfrm>
            <a:off x="7023612" y="2245301"/>
            <a:ext cx="3815856" cy="1190454"/>
          </a:xfrm>
          <a:prstGeom prst="rect">
            <a:avLst/>
          </a:prstGeom>
          <a:noFill/>
        </p:spPr>
        <p:txBody>
          <a:bodyPr wrap="square" rtlCol="0">
            <a:spAutoFit/>
          </a:bodyPr>
          <a:lstStyle/>
          <a:p>
            <a:pPr algn="just">
              <a:lnSpc>
                <a:spcPct val="130000"/>
              </a:lnSpc>
            </a:pPr>
            <a:r>
              <a:rPr lang="zh-CN" altLang="en-US" sz="1200" dirty="0">
                <a:latin typeface="Calibri Light" panose="020F0302020204030204" pitchFamily="34" charset="0"/>
              </a:rPr>
              <a:t>      </a:t>
            </a:r>
            <a:r>
              <a:rPr lang="zh-CN" altLang="en-US" sz="1400" dirty="0">
                <a:latin typeface="Calibri Light" panose="020F0302020204030204" pitchFamily="34" charset="0"/>
              </a:rPr>
              <a:t>互扬医药发源于上海，作为中国的经济中心，上海也汇聚了国内外众多知名的制药公司以及业内顶尖的生物医药人才，也为我们更容易接触到他们提供了商务环境。</a:t>
            </a:r>
          </a:p>
        </p:txBody>
      </p:sp>
      <p:sp>
        <p:nvSpPr>
          <p:cNvPr id="135" name="文本框 134"/>
          <p:cNvSpPr txBox="1"/>
          <p:nvPr/>
        </p:nvSpPr>
        <p:spPr>
          <a:xfrm>
            <a:off x="6928473" y="1773935"/>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rPr>
              <a:t>上海</a:t>
            </a:r>
          </a:p>
        </p:txBody>
      </p:sp>
      <p:sp>
        <p:nvSpPr>
          <p:cNvPr id="45" name="矩形 44"/>
          <p:cNvSpPr/>
          <p:nvPr/>
        </p:nvSpPr>
        <p:spPr>
          <a:xfrm>
            <a:off x="7065896" y="3971040"/>
            <a:ext cx="3815856" cy="1190454"/>
          </a:xfrm>
          <a:prstGeom prst="rect">
            <a:avLst/>
          </a:prstGeom>
          <a:noFill/>
        </p:spPr>
        <p:txBody>
          <a:bodyPr wrap="square" rtlCol="0">
            <a:spAutoFit/>
          </a:bodyPr>
          <a:lstStyle/>
          <a:p>
            <a:pPr algn="just">
              <a:lnSpc>
                <a:spcPct val="130000"/>
              </a:lnSpc>
            </a:pPr>
            <a:r>
              <a:rPr lang="zh-CN" altLang="en-US" sz="1200" dirty="0">
                <a:latin typeface="Calibri Light" panose="020F0302020204030204" pitchFamily="34" charset="0"/>
              </a:rPr>
              <a:t>     </a:t>
            </a:r>
            <a:r>
              <a:rPr lang="zh-CN" altLang="en-US" sz="1400" dirty="0">
                <a:latin typeface="Calibri Light" panose="020F0302020204030204" pitchFamily="34" charset="0"/>
              </a:rPr>
              <a:t>杭州一直以来作为一座美丽的旅游城市闻名于世，但这座城市更吸引的地方在于其务实高效和开放包容性，我们扎根于此，萃取精华，服务全国。</a:t>
            </a:r>
          </a:p>
        </p:txBody>
      </p:sp>
      <p:sp>
        <p:nvSpPr>
          <p:cNvPr id="136" name="文本框 135"/>
          <p:cNvSpPr txBox="1"/>
          <p:nvPr/>
        </p:nvSpPr>
        <p:spPr>
          <a:xfrm>
            <a:off x="7050040" y="3446399"/>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rPr>
              <a:t>杭州</a:t>
            </a:r>
          </a:p>
        </p:txBody>
      </p:sp>
      <p:cxnSp>
        <p:nvCxnSpPr>
          <p:cNvPr id="47" name="直接连接符 46"/>
          <p:cNvCxnSpPr/>
          <p:nvPr/>
        </p:nvCxnSpPr>
        <p:spPr>
          <a:xfrm>
            <a:off x="7153027" y="3444658"/>
            <a:ext cx="59508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893028" y="233899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3220"/>
          </a:xfrm>
          <a:prstGeom prst="rect">
            <a:avLst/>
          </a:prstGeom>
          <a:noFill/>
        </p:spPr>
        <p:txBody>
          <a:bodyPr wrap="square" rtlCol="0">
            <a:spAutoFit/>
          </a:bodyPr>
          <a:lstStyle/>
          <a:p>
            <a:pPr algn="ctr"/>
            <a:r>
              <a:rPr lang="zh-CN" altLang="en-US" sz="2800" b="1" dirty="0">
                <a:solidFill>
                  <a:srgbClr val="3A3A3A"/>
                </a:solidFill>
                <a:latin typeface="+mj-ea"/>
                <a:ea typeface="+mj-ea"/>
              </a:rPr>
              <a:t>我们的办公地点</a:t>
            </a:r>
          </a:p>
        </p:txBody>
      </p:sp>
      <p:sp>
        <p:nvSpPr>
          <p:cNvPr id="57" name="矩形 56"/>
          <p:cNvSpPr/>
          <p:nvPr/>
        </p:nvSpPr>
        <p:spPr>
          <a:xfrm>
            <a:off x="5648238" y="3805291"/>
            <a:ext cx="543739" cy="307777"/>
          </a:xfrm>
          <a:prstGeom prst="rect">
            <a:avLst/>
          </a:prstGeom>
        </p:spPr>
        <p:txBody>
          <a:bodyPr wrap="none">
            <a:spAutoFit/>
          </a:bodyPr>
          <a:lstStyle/>
          <a:p>
            <a:pPr lvl="0" algn="ctr"/>
            <a:r>
              <a:rPr lang="zh-CN" altLang="en-US" sz="1400" dirty="0">
                <a:solidFill>
                  <a:prstClr val="white"/>
                </a:solidFill>
              </a:rPr>
              <a:t>上海</a:t>
            </a:r>
          </a:p>
        </p:txBody>
      </p:sp>
      <p:pic>
        <p:nvPicPr>
          <p:cNvPr id="58" name="图片 57">
            <a:extLst>
              <a:ext uri="{FF2B5EF4-FFF2-40B4-BE49-F238E27FC236}">
                <a16:creationId xmlns:a16="http://schemas.microsoft.com/office/drawing/2014/main" id="{1896E4B9-86F5-F04C-98FF-CDFF4EDB4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52161" y="299016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1723550" cy="461665"/>
          </a:xfrm>
          <a:prstGeom prst="rect">
            <a:avLst/>
          </a:prstGeom>
        </p:spPr>
        <p:txBody>
          <a:bodyPr wrap="none">
            <a:spAutoFit/>
          </a:bodyPr>
          <a:lstStyle/>
          <a:p>
            <a:pPr lvl="0" algn="ctr"/>
            <a:r>
              <a:rPr lang="zh-CN" altLang="en-US" sz="2400" dirty="0">
                <a:solidFill>
                  <a:srgbClr val="FF0000"/>
                </a:solidFill>
                <a:latin typeface="Calibri Light" panose="020F0302020204030204" pitchFamily="34" charset="0"/>
              </a:rPr>
              <a:t>我们的服务</a:t>
            </a: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zh-CN" altLang="en-US" sz="1400" b="1" dirty="0">
                <a:solidFill>
                  <a:srgbClr val="3A3A3A"/>
                </a:solidFill>
                <a:latin typeface="Calibri Light" panose="020F0302020204030204" pitchFamily="34" charset="0"/>
              </a:rPr>
              <a:t>        </a:t>
            </a:r>
            <a:r>
              <a:rPr lang="zh-CN" altLang="en-US" sz="1600" b="1" dirty="0">
                <a:solidFill>
                  <a:srgbClr val="3A3A3A"/>
                </a:solidFill>
                <a:latin typeface="Calibri Light" panose="020F0302020204030204" pitchFamily="34" charset="0"/>
              </a:rPr>
              <a:t>得益于我们长期以来的专注积累，我们目前能提供高级人才猎聘服务，以及在制药科学领域提供产品和认证技术服务。</a:t>
            </a: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134686" y="4022083"/>
            <a:ext cx="1730273" cy="27161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8" name="图片 17">
            <a:extLst>
              <a:ext uri="{FF2B5EF4-FFF2-40B4-BE49-F238E27FC236}">
                <a16:creationId xmlns:a16="http://schemas.microsoft.com/office/drawing/2014/main" id="{77D13D80-E7BA-8042-A8DB-402680ADD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019" y="-46172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8460" y="2428718"/>
            <a:ext cx="1371961" cy="1371961"/>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New Chain</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3220"/>
          </a:xfrm>
          <a:prstGeom prst="rect">
            <a:avLst/>
          </a:prstGeom>
          <a:noFill/>
        </p:spPr>
        <p:txBody>
          <a:bodyPr wrap="square" rtlCol="0">
            <a:spAutoFit/>
          </a:bodyPr>
          <a:lstStyle/>
          <a:p>
            <a:pPr algn="ctr"/>
            <a:r>
              <a:rPr lang="zh-CN" altLang="en-US" sz="2800" dirty="0">
                <a:solidFill>
                  <a:schemeClr val="bg1"/>
                </a:solidFill>
              </a:rPr>
              <a:t>高级人才猎聘</a:t>
            </a:r>
          </a:p>
        </p:txBody>
      </p:sp>
      <p:cxnSp>
        <p:nvCxnSpPr>
          <p:cNvPr id="35" name="直接连接符 34"/>
          <p:cNvCxnSpPr/>
          <p:nvPr/>
        </p:nvCxnSpPr>
        <p:spPr>
          <a:xfrm>
            <a:off x="8569493" y="4507199"/>
            <a:ext cx="65312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19663" y="2323765"/>
            <a:ext cx="4801064" cy="2062103"/>
          </a:xfrm>
          <a:prstGeom prst="rect">
            <a:avLst/>
          </a:prstGeom>
          <a:noFill/>
        </p:spPr>
        <p:txBody>
          <a:bodyPr wrap="square" rtlCol="0">
            <a:spAutoFit/>
          </a:bodyPr>
          <a:lstStyle/>
          <a:p>
            <a:r>
              <a:rPr lang="zh-CN" altLang="en-US" sz="1600" dirty="0"/>
              <a:t>      长期以来在生物医药领域的研究和探寻积累，我们与生物医药领域内顶尖的人才建立密切关系，最终为众多行业内的客户推荐了大量优秀的人才，也为我们的人才获得了更好的职业发展机会。</a:t>
            </a:r>
            <a:endParaRPr lang="en-US" altLang="zh-CN" sz="1600" dirty="0"/>
          </a:p>
          <a:p>
            <a:r>
              <a:rPr lang="zh-CN" altLang="en-US" sz="1600" dirty="0"/>
              <a:t>     </a:t>
            </a:r>
            <a:endParaRPr lang="en-US" altLang="zh-CN" sz="1600" dirty="0"/>
          </a:p>
          <a:p>
            <a:r>
              <a:rPr lang="en-US" altLang="zh-CN" sz="1600" dirty="0"/>
              <a:t>     </a:t>
            </a:r>
            <a:r>
              <a:rPr lang="zh-CN" altLang="en-US" sz="1600" dirty="0"/>
              <a:t>对于中高层管理职位或高度专业化的职位，我们的专业搜索被证明是最行之有效的方法。</a:t>
            </a:r>
          </a:p>
          <a:p>
            <a:endParaRPr lang="zh-CN" altLang="en-US" sz="1600" dirty="0"/>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endParaRP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文本框 35"/>
          <p:cNvSpPr txBox="1"/>
          <p:nvPr/>
        </p:nvSpPr>
        <p:spPr>
          <a:xfrm>
            <a:off x="585062" y="434727"/>
            <a:ext cx="3626848" cy="523220"/>
          </a:xfrm>
          <a:prstGeom prst="rect">
            <a:avLst/>
          </a:prstGeom>
          <a:noFill/>
        </p:spPr>
        <p:txBody>
          <a:bodyPr wrap="square" rtlCol="0">
            <a:spAutoFit/>
          </a:bodyPr>
          <a:lstStyle/>
          <a:p>
            <a:pPr algn="ctr"/>
            <a:r>
              <a:rPr lang="zh-CN" altLang="en-US" sz="2800" b="1" dirty="0">
                <a:solidFill>
                  <a:srgbClr val="3A3A3A"/>
                </a:solidFill>
                <a:latin typeface="+mj-ea"/>
                <a:ea typeface="+mj-ea"/>
              </a:rPr>
              <a:t>高级人才猎聘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202605" y="4177183"/>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F0B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791883"/>
          </a:xfrm>
          <a:prstGeom prst="rect">
            <a:avLst/>
          </a:prstGeom>
          <a:noFill/>
        </p:spPr>
        <p:txBody>
          <a:bodyPr wrap="square" rtlCol="0">
            <a:spAutoFit/>
          </a:bodyPr>
          <a:lstStyle/>
          <a:p>
            <a:pPr algn="ctr">
              <a:lnSpc>
                <a:spcPct val="110000"/>
              </a:lnSpc>
            </a:pPr>
            <a:r>
              <a:rPr lang="zh-CN" altLang="en-US" sz="1300" b="1" dirty="0">
                <a:solidFill>
                  <a:schemeClr val="bg1"/>
                </a:solidFill>
                <a:latin typeface="Calibri Light" panose="020F0302020204030204" pitchFamily="34" charset="0"/>
              </a:rPr>
              <a:t> </a:t>
            </a:r>
            <a:r>
              <a:rPr lang="zh-CN" altLang="en-US" sz="1400" b="1" dirty="0">
                <a:solidFill>
                  <a:schemeClr val="bg1"/>
                </a:solidFill>
                <a:latin typeface="Calibri Light" panose="020F0302020204030204" pitchFamily="34" charset="0"/>
              </a:rPr>
              <a:t>专注于行业内最新的人才发展变化，科学的积累方式为我们快速高效找到更合适的人选。</a:t>
            </a:r>
          </a:p>
        </p:txBody>
      </p:sp>
      <p:sp>
        <p:nvSpPr>
          <p:cNvPr id="20" name="文本框 19"/>
          <p:cNvSpPr txBox="1"/>
          <p:nvPr/>
        </p:nvSpPr>
        <p:spPr>
          <a:xfrm>
            <a:off x="885825" y="4409114"/>
            <a:ext cx="3626848" cy="461665"/>
          </a:xfrm>
          <a:prstGeom prst="rect">
            <a:avLst/>
          </a:prstGeom>
          <a:noFill/>
        </p:spPr>
        <p:txBody>
          <a:bodyPr wrap="square" rtlCol="0">
            <a:spAutoFit/>
          </a:bodyPr>
          <a:lstStyle/>
          <a:p>
            <a:pPr algn="ctr"/>
            <a:r>
              <a:rPr lang="zh-CN" altLang="en-US" sz="2400" dirty="0">
                <a:solidFill>
                  <a:sysClr val="windowText" lastClr="000000"/>
                </a:solidFill>
                <a:latin typeface="Calibri Light" panose="020F0302020204030204" pitchFamily="34" charset="0"/>
              </a:rPr>
              <a:t>    我们如何找到候选人</a:t>
            </a:r>
          </a:p>
        </p:txBody>
      </p:sp>
      <p:sp>
        <p:nvSpPr>
          <p:cNvPr id="22" name="文本框 21"/>
          <p:cNvSpPr txBox="1"/>
          <p:nvPr/>
        </p:nvSpPr>
        <p:spPr>
          <a:xfrm>
            <a:off x="5773892" y="3009597"/>
            <a:ext cx="5806632" cy="313034"/>
          </a:xfrm>
          <a:prstGeom prst="rect">
            <a:avLst/>
          </a:prstGeom>
          <a:noFill/>
        </p:spPr>
        <p:txBody>
          <a:bodyPr wrap="square" rtlCol="0">
            <a:spAutoFit/>
          </a:bodyPr>
          <a:lstStyle/>
          <a:p>
            <a:pPr algn="just">
              <a:lnSpc>
                <a:spcPct val="130000"/>
              </a:lnSpc>
            </a:pPr>
            <a:endParaRPr lang="zh-CN" altLang="en-US" sz="1200" dirty="0">
              <a:latin typeface="Calibri Light" panose="020F0302020204030204" pitchFamily="34" charset="0"/>
            </a:endParaRPr>
          </a:p>
        </p:txBody>
      </p:sp>
      <p:sp>
        <p:nvSpPr>
          <p:cNvPr id="23" name="文本框 22"/>
          <p:cNvSpPr txBox="1"/>
          <p:nvPr/>
        </p:nvSpPr>
        <p:spPr>
          <a:xfrm>
            <a:off x="5711825" y="2301711"/>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0" name="任意多边形 29"/>
          <p:cNvSpPr/>
          <p:nvPr/>
        </p:nvSpPr>
        <p:spPr>
          <a:xfrm>
            <a:off x="5718773" y="4080284"/>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783433" y="4075402"/>
            <a:ext cx="1313757"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681244"/>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4" name="Chart 16"/>
          <p:cNvGraphicFramePr/>
          <p:nvPr/>
        </p:nvGraphicFramePr>
        <p:xfrm>
          <a:off x="5091150" y="1209501"/>
          <a:ext cx="1986200" cy="2659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9"/>
          <p:cNvGraphicFramePr/>
          <p:nvPr/>
        </p:nvGraphicFramePr>
        <p:xfrm>
          <a:off x="7260932" y="1252675"/>
          <a:ext cx="1983493" cy="2589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12"/>
          <p:cNvGraphicFramePr/>
          <p:nvPr/>
        </p:nvGraphicFramePr>
        <p:xfrm>
          <a:off x="9473001" y="1230644"/>
          <a:ext cx="2049496" cy="2543238"/>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p:cNvSpPr txBox="1"/>
          <p:nvPr/>
        </p:nvSpPr>
        <p:spPr>
          <a:xfrm>
            <a:off x="5401832" y="2093078"/>
            <a:ext cx="1368958" cy="738664"/>
          </a:xfrm>
          <a:prstGeom prst="rect">
            <a:avLst/>
          </a:prstGeom>
          <a:noFill/>
        </p:spPr>
        <p:txBody>
          <a:bodyPr wrap="square" rtlCol="0">
            <a:spAutoFit/>
          </a:bodyPr>
          <a:lstStyle/>
          <a:p>
            <a:r>
              <a:rPr lang="en-US" altLang="zh-CN" sz="2000" dirty="0"/>
              <a:t>  </a:t>
            </a:r>
            <a:r>
              <a:rPr lang="en-US" altLang="zh-CN" sz="2800" b="1" dirty="0">
                <a:solidFill>
                  <a:schemeClr val="tx2">
                    <a:lumMod val="60000"/>
                    <a:lumOff val="40000"/>
                  </a:schemeClr>
                </a:solidFill>
                <a:latin typeface="Microsoft JhengHei UI" panose="020B0604030504040204" pitchFamily="34" charset="-120"/>
                <a:ea typeface="Microsoft JhengHei UI" panose="020B0604030504040204" pitchFamily="34" charset="-120"/>
              </a:rPr>
              <a:t>60%</a:t>
            </a:r>
          </a:p>
          <a:p>
            <a:r>
              <a:rPr lang="zh-CN" altLang="en-US" sz="1400" b="1" dirty="0">
                <a:solidFill>
                  <a:schemeClr val="tx2">
                    <a:lumMod val="60000"/>
                    <a:lumOff val="40000"/>
                  </a:schemeClr>
                </a:solidFill>
                <a:latin typeface="Microsoft JhengHei UI" panose="020B0604030504040204" pitchFamily="34" charset="-120"/>
                <a:ea typeface="Microsoft JhengHei UI" panose="020B0604030504040204" pitchFamily="34" charset="-120"/>
              </a:rPr>
              <a:t>   猎头招聘</a:t>
            </a:r>
          </a:p>
        </p:txBody>
      </p:sp>
      <p:pic>
        <p:nvPicPr>
          <p:cNvPr id="21" name="图片 20">
            <a:extLst>
              <a:ext uri="{FF2B5EF4-FFF2-40B4-BE49-F238E27FC236}">
                <a16:creationId xmlns:a16="http://schemas.microsoft.com/office/drawing/2014/main" id="{51943176-30D1-FE49-9728-2EE01A4E96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4056" y="95562"/>
            <a:ext cx="10515600" cy="1325563"/>
          </a:xfrm>
        </p:spPr>
        <p:txBody>
          <a:bodyPr>
            <a:normAutofit/>
          </a:bodyPr>
          <a:lstStyle/>
          <a:p>
            <a:r>
              <a:rPr lang="zh-CN" altLang="en-US" sz="2800" b="1" dirty="0">
                <a:latin typeface="+mj-ea"/>
              </a:rPr>
              <a:t>我们的服务流程</a:t>
            </a:r>
          </a:p>
        </p:txBody>
      </p:sp>
      <p:grpSp>
        <p:nvGrpSpPr>
          <p:cNvPr id="15" name="Group 28"/>
          <p:cNvGrpSpPr/>
          <p:nvPr/>
        </p:nvGrpSpPr>
        <p:grpSpPr>
          <a:xfrm>
            <a:off x="523836" y="1643050"/>
            <a:ext cx="2086614" cy="4686799"/>
            <a:chOff x="550862" y="1631201"/>
            <a:chExt cx="2086614" cy="4686799"/>
          </a:xfrm>
        </p:grpSpPr>
        <p:sp>
          <p:nvSpPr>
            <p:cNvPr id="16" name="Right Arrow 27"/>
            <p:cNvSpPr/>
            <p:nvPr/>
          </p:nvSpPr>
          <p:spPr>
            <a:xfrm>
              <a:off x="550862" y="3609100"/>
              <a:ext cx="2086614" cy="2708900"/>
            </a:xfrm>
            <a:prstGeom prst="rightArrow">
              <a:avLst/>
            </a:prstGeom>
            <a:solidFill>
              <a:srgbClr val="D2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理解客户</a:t>
              </a:r>
              <a:endParaRPr lang="en-US" altLang="zh-CN" sz="1400" b="1" dirty="0"/>
            </a:p>
            <a:p>
              <a:pPr algn="ctr"/>
              <a:r>
                <a:rPr lang="zh-CN" altLang="en-US" sz="1400" b="1" dirty="0"/>
                <a:t>需求</a:t>
              </a:r>
              <a:r>
                <a:rPr lang="en-US" altLang="zh-CN" sz="1400" b="1" dirty="0"/>
                <a:t>&amp;</a:t>
              </a:r>
              <a:r>
                <a:rPr lang="zh-CN" altLang="en-US" sz="1400" b="1" dirty="0"/>
                <a:t>合作协议</a:t>
              </a:r>
            </a:p>
          </p:txBody>
        </p:sp>
        <p:grpSp>
          <p:nvGrpSpPr>
            <p:cNvPr id="17" name="Group 10"/>
            <p:cNvGrpSpPr/>
            <p:nvPr/>
          </p:nvGrpSpPr>
          <p:grpSpPr>
            <a:xfrm>
              <a:off x="611942" y="1631201"/>
              <a:ext cx="1836000" cy="1836000"/>
              <a:chOff x="573335" y="4438870"/>
              <a:chExt cx="1836000" cy="1836000"/>
            </a:xfrm>
          </p:grpSpPr>
          <p:sp>
            <p:nvSpPr>
              <p:cNvPr id="18" name="Oval 11"/>
              <p:cNvSpPr/>
              <p:nvPr/>
            </p:nvSpPr>
            <p:spPr>
              <a:xfrm>
                <a:off x="573335" y="4438870"/>
                <a:ext cx="1836000" cy="1836000"/>
              </a:xfrm>
              <a:prstGeom prst="ellipse">
                <a:avLst/>
              </a:prstGeom>
              <a:solidFill>
                <a:schemeClr val="bg1"/>
              </a:solidFill>
              <a:ln w="76200">
                <a:solidFill>
                  <a:srgbClr val="D25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4" descr="http://www.wayfresh.co.uk/GetImage.ashx?img=OG20141120160800.jpg&amp;type=Feature&amp;site=16"/>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a:fillRect/>
              </a:stretch>
            </p:blipFill>
            <p:spPr bwMode="auto">
              <a:xfrm>
                <a:off x="663335" y="4528870"/>
                <a:ext cx="1656000" cy="1656000"/>
              </a:xfrm>
              <a:prstGeom prst="ellipse">
                <a:avLst/>
              </a:prstGeom>
              <a:noFill/>
              <a:ln w="38100">
                <a:noFill/>
              </a:ln>
              <a:extLst>
                <a:ext uri="{909E8E84-426E-40DD-AFC4-6F175D3DCCD1}">
                  <a14:hiddenFill xmlns:a14="http://schemas.microsoft.com/office/drawing/2010/main">
                    <a:solidFill>
                      <a:srgbClr val="FFFFFF"/>
                    </a:solidFill>
                  </a14:hiddenFill>
                </a:ext>
              </a:extLst>
            </p:spPr>
          </p:pic>
        </p:grpSp>
      </p:grpSp>
      <p:grpSp>
        <p:nvGrpSpPr>
          <p:cNvPr id="20" name="Group 29"/>
          <p:cNvGrpSpPr/>
          <p:nvPr/>
        </p:nvGrpSpPr>
        <p:grpSpPr>
          <a:xfrm>
            <a:off x="2438335" y="1629004"/>
            <a:ext cx="2102950" cy="4688996"/>
            <a:chOff x="2438335" y="1629004"/>
            <a:chExt cx="2102950" cy="4688996"/>
          </a:xfrm>
        </p:grpSpPr>
        <p:sp>
          <p:nvSpPr>
            <p:cNvPr id="21" name="Right Arrow 26"/>
            <p:cNvSpPr/>
            <p:nvPr/>
          </p:nvSpPr>
          <p:spPr>
            <a:xfrm>
              <a:off x="2454671" y="3609100"/>
              <a:ext cx="2086614" cy="2708900"/>
            </a:xfrm>
            <a:prstGeom prst="rightArrow">
              <a:avLst/>
            </a:prstGeom>
            <a:solidFill>
              <a:srgbClr val="B2C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招聘广告 </a:t>
              </a:r>
              <a:r>
                <a:rPr lang="en-US" altLang="zh-CN" sz="1400" b="1" dirty="0"/>
                <a:t>&amp; </a:t>
              </a:r>
            </a:p>
            <a:p>
              <a:pPr algn="ctr"/>
              <a:r>
                <a:rPr lang="zh-CN" altLang="en-US" sz="1400" b="1" dirty="0"/>
                <a:t>社交媒体</a:t>
              </a:r>
              <a:endParaRPr lang="en-US" altLang="en-US" sz="1400" b="1" dirty="0"/>
            </a:p>
          </p:txBody>
        </p:sp>
        <p:grpSp>
          <p:nvGrpSpPr>
            <p:cNvPr id="22" name="Group 7"/>
            <p:cNvGrpSpPr/>
            <p:nvPr/>
          </p:nvGrpSpPr>
          <p:grpSpPr>
            <a:xfrm>
              <a:off x="2438335" y="1629004"/>
              <a:ext cx="1836000" cy="1836000"/>
              <a:chOff x="2399365" y="1629005"/>
              <a:chExt cx="1836000" cy="1836000"/>
            </a:xfrm>
          </p:grpSpPr>
          <p:sp>
            <p:nvSpPr>
              <p:cNvPr id="23" name="Oval 8"/>
              <p:cNvSpPr/>
              <p:nvPr/>
            </p:nvSpPr>
            <p:spPr>
              <a:xfrm>
                <a:off x="2399365" y="1629005"/>
                <a:ext cx="1836000" cy="1836000"/>
              </a:xfrm>
              <a:prstGeom prst="ellipse">
                <a:avLst/>
              </a:prstGeom>
              <a:solidFill>
                <a:schemeClr val="bg1"/>
              </a:solidFill>
              <a:ln w="76200">
                <a:solidFill>
                  <a:srgbClr val="B2C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http://www.intentionallydigital.com/wp-content/uploads/2014/01/Advertise-keyboard.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2489365" y="1719005"/>
                <a:ext cx="1656000" cy="1656000"/>
              </a:xfrm>
              <a:prstGeom prst="ellipse">
                <a:avLst/>
              </a:prstGeom>
              <a:noFill/>
              <a:ln w="38100">
                <a:noFill/>
              </a:ln>
              <a:extLst>
                <a:ext uri="{909E8E84-426E-40DD-AFC4-6F175D3DCCD1}">
                  <a14:hiddenFill xmlns:a14="http://schemas.microsoft.com/office/drawing/2010/main">
                    <a:solidFill>
                      <a:srgbClr val="FFFFFF"/>
                    </a:solidFill>
                  </a14:hiddenFill>
                </a:ext>
              </a:extLst>
            </p:spPr>
          </p:pic>
        </p:grpSp>
      </p:grpSp>
      <p:grpSp>
        <p:nvGrpSpPr>
          <p:cNvPr id="25" name="Group 30"/>
          <p:cNvGrpSpPr/>
          <p:nvPr/>
        </p:nvGrpSpPr>
        <p:grpSpPr>
          <a:xfrm>
            <a:off x="4268241" y="1629004"/>
            <a:ext cx="2176852" cy="4688996"/>
            <a:chOff x="4268241" y="1629004"/>
            <a:chExt cx="2176852" cy="4688996"/>
          </a:xfrm>
        </p:grpSpPr>
        <p:sp>
          <p:nvSpPr>
            <p:cNvPr id="26" name="Right Arrow 25"/>
            <p:cNvSpPr/>
            <p:nvPr/>
          </p:nvSpPr>
          <p:spPr>
            <a:xfrm>
              <a:off x="4358479" y="3609100"/>
              <a:ext cx="2086614" cy="2708900"/>
            </a:xfrm>
            <a:prstGeom prst="rightArrow">
              <a:avLst/>
            </a:prstGeom>
            <a:solidFill>
              <a:srgbClr val="299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筛选、面试</a:t>
              </a:r>
              <a:endParaRPr lang="en-US" altLang="zh-CN" sz="1400" b="1" dirty="0"/>
            </a:p>
            <a:p>
              <a:pPr algn="ctr"/>
              <a:r>
                <a:rPr lang="en-US" altLang="zh-CN" sz="1400" b="1" dirty="0"/>
                <a:t>&amp; </a:t>
              </a:r>
              <a:r>
                <a:rPr lang="zh-CN" altLang="en-US" sz="1400" b="1" dirty="0"/>
                <a:t>评估环节</a:t>
              </a:r>
              <a:endParaRPr lang="en-US" altLang="en-US" sz="1400" b="1" dirty="0"/>
            </a:p>
          </p:txBody>
        </p:sp>
        <p:grpSp>
          <p:nvGrpSpPr>
            <p:cNvPr id="27" name="Group 4"/>
            <p:cNvGrpSpPr/>
            <p:nvPr/>
          </p:nvGrpSpPr>
          <p:grpSpPr>
            <a:xfrm>
              <a:off x="4268241" y="1629004"/>
              <a:ext cx="1836000" cy="1836000"/>
              <a:chOff x="4197169" y="4474614"/>
              <a:chExt cx="1836000" cy="1836000"/>
            </a:xfrm>
          </p:grpSpPr>
          <p:sp>
            <p:nvSpPr>
              <p:cNvPr id="28" name="Oval 5"/>
              <p:cNvSpPr/>
              <p:nvPr/>
            </p:nvSpPr>
            <p:spPr>
              <a:xfrm>
                <a:off x="4197169" y="4474614"/>
                <a:ext cx="1836000" cy="1836000"/>
              </a:xfrm>
              <a:prstGeom prst="ellipse">
                <a:avLst/>
              </a:prstGeom>
              <a:solidFill>
                <a:schemeClr val="bg1"/>
              </a:solidFill>
              <a:ln w="76200">
                <a:solidFill>
                  <a:srgbClr val="2992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87169" y="4564614"/>
                <a:ext cx="1656000" cy="1656000"/>
              </a:xfrm>
              <a:prstGeom prst="ellipse">
                <a:avLst/>
              </a:prstGeom>
              <a:ln w="38100">
                <a:noFill/>
              </a:ln>
            </p:spPr>
          </p:pic>
        </p:grpSp>
      </p:grpSp>
      <p:grpSp>
        <p:nvGrpSpPr>
          <p:cNvPr id="30" name="Group 31"/>
          <p:cNvGrpSpPr/>
          <p:nvPr/>
        </p:nvGrpSpPr>
        <p:grpSpPr>
          <a:xfrm>
            <a:off x="6098147" y="1629004"/>
            <a:ext cx="2250755" cy="4688996"/>
            <a:chOff x="6098147" y="1629004"/>
            <a:chExt cx="2250755" cy="4688996"/>
          </a:xfrm>
        </p:grpSpPr>
        <p:sp>
          <p:nvSpPr>
            <p:cNvPr id="31" name="Right Arrow 24"/>
            <p:cNvSpPr/>
            <p:nvPr/>
          </p:nvSpPr>
          <p:spPr>
            <a:xfrm>
              <a:off x="6262288" y="3609100"/>
              <a:ext cx="2086614" cy="2708900"/>
            </a:xfrm>
            <a:prstGeom prst="rightArrow">
              <a:avLst/>
            </a:prstGeom>
            <a:solidFill>
              <a:srgbClr val="F8A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候选人简历</a:t>
              </a:r>
              <a:endParaRPr lang="en-US" altLang="zh-CN" sz="1400" b="1" dirty="0"/>
            </a:p>
            <a:p>
              <a:pPr algn="ctr"/>
              <a:r>
                <a:rPr lang="zh-CN" altLang="en-US" sz="1400" b="1" dirty="0"/>
                <a:t>测评</a:t>
              </a:r>
              <a:r>
                <a:rPr lang="en-US" altLang="zh-CN" sz="1400" b="1" dirty="0"/>
                <a:t>&amp;</a:t>
              </a:r>
              <a:r>
                <a:rPr lang="zh-CN" altLang="en-US" sz="1400" b="1" dirty="0"/>
                <a:t>甄选</a:t>
              </a:r>
              <a:endParaRPr lang="en-US" altLang="zh-CN" sz="1400" b="1" dirty="0"/>
            </a:p>
          </p:txBody>
        </p:sp>
        <p:grpSp>
          <p:nvGrpSpPr>
            <p:cNvPr id="32" name="Group 13"/>
            <p:cNvGrpSpPr/>
            <p:nvPr/>
          </p:nvGrpSpPr>
          <p:grpSpPr>
            <a:xfrm>
              <a:off x="6098147" y="1629004"/>
              <a:ext cx="1836000" cy="1836000"/>
              <a:chOff x="6022899" y="1629004"/>
              <a:chExt cx="1836000" cy="1836000"/>
            </a:xfrm>
          </p:grpSpPr>
          <p:sp>
            <p:nvSpPr>
              <p:cNvPr id="33" name="Oval 14"/>
              <p:cNvSpPr/>
              <p:nvPr/>
            </p:nvSpPr>
            <p:spPr>
              <a:xfrm>
                <a:off x="6022899" y="1629004"/>
                <a:ext cx="1836000" cy="1836000"/>
              </a:xfrm>
              <a:prstGeom prst="ellipse">
                <a:avLst/>
              </a:prstGeom>
              <a:solidFill>
                <a:schemeClr val="bg1"/>
              </a:solidFill>
              <a:ln w="76200">
                <a:solidFill>
                  <a:srgbClr val="F8A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6" descr="http://www.techomez.com/Images/features/meetingmanagement.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a:fillRect/>
              </a:stretch>
            </p:blipFill>
            <p:spPr bwMode="auto">
              <a:xfrm>
                <a:off x="6112899" y="1719004"/>
                <a:ext cx="1656000" cy="1656000"/>
              </a:xfrm>
              <a:prstGeom prst="ellipse">
                <a:avLst/>
              </a:prstGeom>
              <a:noFill/>
              <a:ln w="38100">
                <a:noFill/>
              </a:ln>
              <a:extLst>
                <a:ext uri="{909E8E84-426E-40DD-AFC4-6F175D3DCCD1}">
                  <a14:hiddenFill xmlns:a14="http://schemas.microsoft.com/office/drawing/2010/main">
                    <a:solidFill>
                      <a:srgbClr val="FFFFFF"/>
                    </a:solidFill>
                  </a14:hiddenFill>
                </a:ext>
              </a:extLst>
            </p:spPr>
          </p:pic>
        </p:grpSp>
      </p:grpSp>
      <p:grpSp>
        <p:nvGrpSpPr>
          <p:cNvPr id="35" name="Group 32"/>
          <p:cNvGrpSpPr/>
          <p:nvPr/>
        </p:nvGrpSpPr>
        <p:grpSpPr>
          <a:xfrm>
            <a:off x="7928053" y="1629004"/>
            <a:ext cx="2324657" cy="4688996"/>
            <a:chOff x="7928053" y="1629004"/>
            <a:chExt cx="2324657" cy="4688996"/>
          </a:xfrm>
        </p:grpSpPr>
        <p:sp>
          <p:nvSpPr>
            <p:cNvPr id="36" name="Right Arrow 23"/>
            <p:cNvSpPr/>
            <p:nvPr/>
          </p:nvSpPr>
          <p:spPr>
            <a:xfrm>
              <a:off x="8166096" y="3609100"/>
              <a:ext cx="2086614" cy="2708900"/>
            </a:xfrm>
            <a:prstGeom prst="rightArrow">
              <a:avLst/>
            </a:prstGeom>
            <a:solidFill>
              <a:srgbClr val="D2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面试环节</a:t>
              </a:r>
              <a:endParaRPr lang="en-US" altLang="zh-CN" sz="1400" b="1" dirty="0"/>
            </a:p>
            <a:p>
              <a:pPr algn="ctr"/>
              <a:r>
                <a:rPr lang="zh-CN" altLang="en-US" sz="1400" b="1" dirty="0"/>
                <a:t>流程安排</a:t>
              </a:r>
              <a:endParaRPr lang="en-US" altLang="en-US" sz="1400" b="1" dirty="0"/>
            </a:p>
          </p:txBody>
        </p:sp>
        <p:grpSp>
          <p:nvGrpSpPr>
            <p:cNvPr id="37" name="Group 16"/>
            <p:cNvGrpSpPr/>
            <p:nvPr/>
          </p:nvGrpSpPr>
          <p:grpSpPr>
            <a:xfrm>
              <a:off x="7928053" y="1629004"/>
              <a:ext cx="1836000" cy="1836000"/>
              <a:chOff x="7912898" y="4438870"/>
              <a:chExt cx="1836000" cy="1836000"/>
            </a:xfrm>
          </p:grpSpPr>
          <p:sp>
            <p:nvSpPr>
              <p:cNvPr id="38" name="Oval 17"/>
              <p:cNvSpPr/>
              <p:nvPr/>
            </p:nvSpPr>
            <p:spPr>
              <a:xfrm>
                <a:off x="7912898" y="4438870"/>
                <a:ext cx="1836000" cy="1836000"/>
              </a:xfrm>
              <a:prstGeom prst="ellipse">
                <a:avLst/>
              </a:prstGeom>
              <a:solidFill>
                <a:schemeClr val="bg1"/>
              </a:solidFill>
              <a:ln w="76200">
                <a:solidFill>
                  <a:srgbClr val="D25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8" descr="http://abhinavpmp.com/wp-content/uploads/meeting-with-agenda.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a:fillRect/>
              </a:stretch>
            </p:blipFill>
            <p:spPr bwMode="auto">
              <a:xfrm>
                <a:off x="8002898" y="4528870"/>
                <a:ext cx="1656000" cy="1656000"/>
              </a:xfrm>
              <a:prstGeom prst="ellipse">
                <a:avLst/>
              </a:prstGeom>
              <a:noFill/>
              <a:ln w="38100">
                <a:noFill/>
              </a:ln>
              <a:extLst>
                <a:ext uri="{909E8E84-426E-40DD-AFC4-6F175D3DCCD1}">
                  <a14:hiddenFill xmlns:a14="http://schemas.microsoft.com/office/drawing/2010/main">
                    <a:solidFill>
                      <a:srgbClr val="FFFFFF"/>
                    </a:solidFill>
                  </a14:hiddenFill>
                </a:ext>
              </a:extLst>
            </p:spPr>
          </p:pic>
        </p:grpSp>
      </p:grpSp>
      <p:grpSp>
        <p:nvGrpSpPr>
          <p:cNvPr id="40" name="Group 33"/>
          <p:cNvGrpSpPr/>
          <p:nvPr/>
        </p:nvGrpSpPr>
        <p:grpSpPr>
          <a:xfrm>
            <a:off x="9757961" y="1629004"/>
            <a:ext cx="2398556" cy="4688996"/>
            <a:chOff x="9757961" y="1629004"/>
            <a:chExt cx="2398556" cy="4688996"/>
          </a:xfrm>
        </p:grpSpPr>
        <p:grpSp>
          <p:nvGrpSpPr>
            <p:cNvPr id="41" name="Group 19"/>
            <p:cNvGrpSpPr/>
            <p:nvPr/>
          </p:nvGrpSpPr>
          <p:grpSpPr>
            <a:xfrm>
              <a:off x="9757961" y="1629004"/>
              <a:ext cx="1836000" cy="1836000"/>
              <a:chOff x="9948430" y="1544059"/>
              <a:chExt cx="1836000" cy="1836000"/>
            </a:xfrm>
          </p:grpSpPr>
          <p:sp>
            <p:nvSpPr>
              <p:cNvPr id="43" name="Oval 20"/>
              <p:cNvSpPr/>
              <p:nvPr/>
            </p:nvSpPr>
            <p:spPr>
              <a:xfrm>
                <a:off x="9948430" y="1544059"/>
                <a:ext cx="1836000" cy="1836000"/>
              </a:xfrm>
              <a:prstGeom prst="ellipse">
                <a:avLst/>
              </a:prstGeom>
              <a:solidFill>
                <a:schemeClr val="bg1"/>
              </a:solidFill>
              <a:ln w="76200">
                <a:solidFill>
                  <a:srgbClr val="B2C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2" descr="http://managerlink.monster.com/nfs/managerlink/attachment_images/0001/3250/iStock_000005218304Smal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10038430" y="1634059"/>
                <a:ext cx="1656000" cy="1656000"/>
              </a:xfrm>
              <a:prstGeom prst="ellipse">
                <a:avLst/>
              </a:prstGeom>
              <a:noFill/>
              <a:extLst>
                <a:ext uri="{909E8E84-426E-40DD-AFC4-6F175D3DCCD1}">
                  <a14:hiddenFill xmlns:a14="http://schemas.microsoft.com/office/drawing/2010/main">
                    <a:solidFill>
                      <a:srgbClr val="FFFFFF"/>
                    </a:solidFill>
                  </a14:hiddenFill>
                </a:ext>
              </a:extLst>
            </p:spPr>
          </p:pic>
        </p:grpSp>
        <p:sp>
          <p:nvSpPr>
            <p:cNvPr id="42" name="Right Arrow 22"/>
            <p:cNvSpPr/>
            <p:nvPr/>
          </p:nvSpPr>
          <p:spPr>
            <a:xfrm>
              <a:off x="10069903" y="3609100"/>
              <a:ext cx="2086614" cy="2708900"/>
            </a:xfrm>
            <a:prstGeom prst="rightArrow">
              <a:avLst/>
            </a:prstGeom>
            <a:solidFill>
              <a:srgbClr val="B2C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候选人入职 </a:t>
              </a:r>
              <a:endParaRPr lang="en-US" altLang="zh-CN" sz="1400" b="1" dirty="0"/>
            </a:p>
            <a:p>
              <a:pPr algn="ctr"/>
              <a:r>
                <a:rPr lang="en-US" altLang="zh-CN" sz="1400" b="1" dirty="0"/>
                <a:t>&amp; </a:t>
              </a:r>
              <a:r>
                <a:rPr lang="zh-CN" altLang="en-US" sz="1400" b="1" dirty="0"/>
                <a:t>客户反馈</a:t>
              </a:r>
              <a:endParaRPr lang="en-US" altLang="en-US" sz="1400" b="1" dirty="0"/>
            </a:p>
          </p:txBody>
        </p:sp>
      </p:grpSp>
      <p:sp>
        <p:nvSpPr>
          <p:cNvPr id="45" name="KSO_Shape"/>
          <p:cNvSpPr/>
          <p:nvPr/>
        </p:nvSpPr>
        <p:spPr>
          <a:xfrm>
            <a:off x="428174" y="529002"/>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46" name="图片 45">
            <a:extLst>
              <a:ext uri="{FF2B5EF4-FFF2-40B4-BE49-F238E27FC236}">
                <a16:creationId xmlns:a16="http://schemas.microsoft.com/office/drawing/2014/main" id="{108FEC9F-D0D2-D84A-9C4C-103D1BE7C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5497" y="234828"/>
            <a:ext cx="2108534" cy="65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1398</Words>
  <Application>Microsoft Office PowerPoint</Application>
  <PresentationFormat>宽屏</PresentationFormat>
  <Paragraphs>144</Paragraphs>
  <Slides>17</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等线</vt:lpstr>
      <vt:lpstr>Calibri</vt:lpstr>
      <vt:lpstr>Open Sans</vt:lpstr>
      <vt:lpstr>Arial Black</vt:lpstr>
      <vt:lpstr>Segoe UI Light 8</vt:lpstr>
      <vt:lpstr>Wingdings</vt:lpstr>
      <vt:lpstr>Yu Gothic UI Light</vt:lpstr>
      <vt:lpstr>Microsoft JhengHei UI</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我们的服务流程</vt:lpstr>
      <vt:lpstr>PowerPoint 演示文稿</vt:lpstr>
      <vt:lpstr>PowerPoint 演示文稿</vt:lpstr>
      <vt:lpstr>PowerPoint 演示文稿</vt:lpstr>
      <vt:lpstr>猎头顾问团队人员配置</vt:lpstr>
      <vt:lpstr>团队合作成功案例</vt:lpstr>
      <vt:lpstr> 我们的不同之处</vt:lpstr>
      <vt:lpstr>选择我们的理由</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YIJian</cp:lastModifiedBy>
  <cp:revision>378</cp:revision>
  <dcterms:created xsi:type="dcterms:W3CDTF">2016-06-07T15:36:00Z</dcterms:created>
  <dcterms:modified xsi:type="dcterms:W3CDTF">2026-05-26T09:16:33Z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